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15"/>
  </p:notesMasterIdLst>
  <p:sldIdLst>
    <p:sldId id="256" r:id="rId3"/>
    <p:sldId id="261" r:id="rId4"/>
    <p:sldId id="268" r:id="rId5"/>
    <p:sldId id="260" r:id="rId6"/>
    <p:sldId id="270" r:id="rId7"/>
    <p:sldId id="262" r:id="rId8"/>
    <p:sldId id="274" r:id="rId9"/>
    <p:sldId id="257" r:id="rId10"/>
    <p:sldId id="265" r:id="rId11"/>
    <p:sldId id="281" r:id="rId12"/>
    <p:sldId id="282" r:id="rId13"/>
    <p:sldId id="280" r:id="rId14"/>
  </p:sldIdLst>
  <p:sldSz cx="9144000" cy="5143500" type="screen16x9"/>
  <p:notesSz cx="6858000" cy="9144000"/>
  <p:embeddedFontLst>
    <p:embeddedFont>
      <p:font typeface="Poppins Light" charset="0"/>
      <p:regular r:id="rId16"/>
      <p:bold r:id="rId17"/>
      <p:italic r:id="rId18"/>
      <p:boldItalic r:id="rId19"/>
    </p:embeddedFont>
    <p:embeddedFont>
      <p:font typeface="Poppins SemiBold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122" autoAdjust="0"/>
  </p:normalViewPr>
  <p:slideViewPr>
    <p:cSldViewPr snapToGrid="0">
      <p:cViewPr varScale="1">
        <p:scale>
          <a:sx n="100" d="100"/>
          <a:sy n="100" d="100"/>
        </p:scale>
        <p:origin x="-93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121397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5f5a92e39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g25f5a92e39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6294126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2b0e39ff92_2_69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g22b0e39ff92_2_6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522893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2b0e39ff92_2_1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22b0e39ff92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1778519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22b0e39ff92_2_2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6" name="Google Shape;276;g22b0e39ff92_2_2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16314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2b0e39ff92_2_9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g22b0e39ff92_2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76138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2b0e39ff92_2_2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g22b0e39ff92_2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679773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2b0e39ff92_2_1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g22b0e39ff92_2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001568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2b0e39ff92_2_29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g22b0e39ff92_2_2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4111225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2b0e39ff92_2_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22b0e39ff92_2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881763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b0e39ff92_2_16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g22b0e39ff92_2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487497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ptmon.com/" TargetMode="External"/><Relationship Id="rId1" Type="http://schemas.openxmlformats.org/officeDocument/2006/relationships/slideMaster" Target="../slideMasters/slideMaster2.xml"/><Relationship Id="rId5" Type="http://schemas.openxmlformats.org/officeDocument/2006/relationships/hyperlink" Target="http://www.pptmon.com/" TargetMode="External"/><Relationship Id="rId4" Type="http://schemas.openxmlformats.org/officeDocument/2006/relationships/hyperlink" Target="https://pptmon.com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PTMON title">
  <p:cSld name="PPTMON titl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28638" y="1892300"/>
            <a:ext cx="4313131" cy="270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PTMON custom">
  <p:cSld name="PPTMON custom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PTMON slide">
  <p:cSld name="1_PPTMON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>
            <a:spLocks noGrp="1"/>
          </p:cNvSpPr>
          <p:nvPr>
            <p:ph type="pic" idx="2"/>
          </p:nvPr>
        </p:nvSpPr>
        <p:spPr>
          <a:xfrm>
            <a:off x="4860795" y="921328"/>
            <a:ext cx="3312590" cy="3312590"/>
          </a:xfrm>
          <a:prstGeom prst="roundRect">
            <a:avLst>
              <a:gd name="adj" fmla="val 7583"/>
            </a:avLst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PPTMON slide">
  <p:cSld name="3_PPTMON slide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>
            <a:spLocks noGrp="1"/>
          </p:cNvSpPr>
          <p:nvPr>
            <p:ph type="pic" idx="2"/>
          </p:nvPr>
        </p:nvSpPr>
        <p:spPr>
          <a:xfrm>
            <a:off x="4572000" y="1218337"/>
            <a:ext cx="1756819" cy="3226148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</p:sp>
      <p:sp>
        <p:nvSpPr>
          <p:cNvPr id="69" name="Google Shape;69;p18"/>
          <p:cNvSpPr>
            <a:spLocks noGrp="1"/>
          </p:cNvSpPr>
          <p:nvPr>
            <p:ph type="pic" idx="3"/>
          </p:nvPr>
        </p:nvSpPr>
        <p:spPr>
          <a:xfrm>
            <a:off x="6484992" y="685800"/>
            <a:ext cx="1756819" cy="3226148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PPTMON slide">
  <p:cSld name="7_PPTMON slid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0"/>
          <p:cNvSpPr>
            <a:spLocks noGrp="1"/>
          </p:cNvSpPr>
          <p:nvPr>
            <p:ph type="pic" idx="2"/>
          </p:nvPr>
        </p:nvSpPr>
        <p:spPr>
          <a:xfrm>
            <a:off x="3621224" y="610869"/>
            <a:ext cx="1779977" cy="178099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81" name="Google Shape;81;p20"/>
          <p:cNvSpPr>
            <a:spLocks noGrp="1"/>
          </p:cNvSpPr>
          <p:nvPr>
            <p:ph type="pic" idx="3"/>
          </p:nvPr>
        </p:nvSpPr>
        <p:spPr>
          <a:xfrm>
            <a:off x="3621224" y="2773673"/>
            <a:ext cx="1779977" cy="1780993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PTMON slide">
  <p:cSld name="PPTMON slide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4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 l="29909"/>
          <a:stretch/>
        </p:blipFill>
        <p:spPr>
          <a:xfrm>
            <a:off x="4328394" y="5169524"/>
            <a:ext cx="1679403" cy="184666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4">
            <a:hlinkClick r:id="rId4"/>
          </p:cNvPr>
          <p:cNvSpPr txBox="1"/>
          <p:nvPr/>
        </p:nvSpPr>
        <p:spPr>
          <a:xfrm>
            <a:off x="3136204" y="5211315"/>
            <a:ext cx="2017973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Presentation template by</a:t>
            </a:r>
            <a:endParaRPr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3" r:id="rId4"/>
    <p:sldLayoutId id="2147483665" r:id="rId5"/>
    <p:sldLayoutId id="2147483669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2262-1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04;p25"/>
          <p:cNvSpPr/>
          <p:nvPr/>
        </p:nvSpPr>
        <p:spPr>
          <a:xfrm>
            <a:off x="4954919" y="1203767"/>
            <a:ext cx="3436726" cy="1365813"/>
          </a:xfrm>
          <a:custGeom>
            <a:avLst/>
            <a:gdLst/>
            <a:ahLst/>
            <a:cxnLst/>
            <a:rect l="l" t="t" r="r" b="b"/>
            <a:pathLst>
              <a:path w="4591018" h="2374084" extrusionOk="0">
                <a:moveTo>
                  <a:pt x="2475" y="1613878"/>
                </a:moveTo>
                <a:lnTo>
                  <a:pt x="2475" y="437387"/>
                </a:lnTo>
                <a:cubicBezTo>
                  <a:pt x="2475" y="198183"/>
                  <a:pt x="198183" y="2475"/>
                  <a:pt x="437387" y="2475"/>
                </a:cubicBezTo>
                <a:lnTo>
                  <a:pt x="4157739" y="2475"/>
                </a:lnTo>
                <a:cubicBezTo>
                  <a:pt x="4396944" y="2475"/>
                  <a:pt x="4592651" y="198183"/>
                  <a:pt x="4592651" y="437387"/>
                </a:cubicBezTo>
                <a:lnTo>
                  <a:pt x="4592651" y="1613878"/>
                </a:lnTo>
                <a:cubicBezTo>
                  <a:pt x="4592651" y="1853082"/>
                  <a:pt x="4396944" y="2048790"/>
                  <a:pt x="4157739" y="2048790"/>
                </a:cubicBezTo>
                <a:lnTo>
                  <a:pt x="653019" y="2048790"/>
                </a:lnTo>
                <a:cubicBezTo>
                  <a:pt x="547055" y="2164295"/>
                  <a:pt x="389793" y="2293045"/>
                  <a:pt x="154349" y="2373023"/>
                </a:cubicBezTo>
                <a:cubicBezTo>
                  <a:pt x="132966" y="2380264"/>
                  <a:pt x="113210" y="2358824"/>
                  <a:pt x="123256" y="2339012"/>
                </a:cubicBezTo>
                <a:cubicBezTo>
                  <a:pt x="157436" y="2271381"/>
                  <a:pt x="226638" y="2169907"/>
                  <a:pt x="234888" y="1998390"/>
                </a:cubicBezTo>
                <a:cubicBezTo>
                  <a:pt x="96990" y="1925203"/>
                  <a:pt x="2475" y="1780064"/>
                  <a:pt x="2475" y="1613878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97000" anchor="ctr" anchorCtr="0">
            <a:noAutofit/>
          </a:bodyPr>
          <a:lstStyle/>
          <a:p>
            <a:pPr algn="ctr"/>
            <a:endParaRPr lang="ru-RU" sz="1600" b="1" dirty="0"/>
          </a:p>
        </p:txBody>
      </p:sp>
      <p:sp>
        <p:nvSpPr>
          <p:cNvPr id="106" name="Google Shape;106;p25"/>
          <p:cNvSpPr txBox="1"/>
          <p:nvPr/>
        </p:nvSpPr>
        <p:spPr>
          <a:xfrm>
            <a:off x="-1" y="1"/>
            <a:ext cx="9144001" cy="930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lvl="0"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СЛУЖБА ЗАЙНЯТОСТІ ПРОПОНУЄ ОТРИМАТИ ВАУЧЕР НА НАВЧАННЯ</a:t>
            </a:r>
            <a:endParaRPr lang="ru-RU" sz="2700" dirty="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5069711" y="1169044"/>
            <a:ext cx="32756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ПОСТАНОВА КАБІНЕТУ МІНІСТРІВ УКРАЇНИ </a:t>
            </a:r>
            <a:b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 20 БЕРЕЗНЯ 2013 Р</a:t>
            </a:r>
            <a:r>
              <a:rPr lang="uk-UA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ОКУ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№ 207 (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змінами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uk-UA" sz="1800" dirty="0">
              <a:solidFill>
                <a:schemeClr val="bg1"/>
              </a:solidFill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4838218" y="2835797"/>
            <a:ext cx="36344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ЗАТВЕРДЖЕННЯ  ПОРЯДКУ ВИДАЧІ ВАУЧЕРІВ ДЛЯ ПІДТРИМАННЯ КОНКУРЕНТОСПРОМОЖНОСТІ ДЕЯКИХ КАТЕГОРІЙ ГРОМАДЯН НА РИНКУ ПРАЦІ»</a:t>
            </a:r>
            <a:endParaRPr lang="ru-RU" sz="1600" dirty="0">
              <a:solidFill>
                <a:schemeClr val="tx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p26"/>
          <p:cNvSpPr/>
          <p:nvPr/>
        </p:nvSpPr>
        <p:spPr>
          <a:xfrm>
            <a:off x="447868" y="196770"/>
            <a:ext cx="3445119" cy="1643605"/>
          </a:xfrm>
          <a:custGeom>
            <a:avLst/>
            <a:gdLst/>
            <a:ahLst/>
            <a:cxnLst/>
            <a:rect l="l" t="t" r="r" b="b"/>
            <a:pathLst>
              <a:path w="7800975" h="4038600" extrusionOk="0">
                <a:moveTo>
                  <a:pt x="7797165" y="2741866"/>
                </a:moveTo>
                <a:lnTo>
                  <a:pt x="7797165" y="745236"/>
                </a:lnTo>
                <a:cubicBezTo>
                  <a:pt x="7797165" y="339281"/>
                  <a:pt x="7465028" y="7144"/>
                  <a:pt x="7059073" y="7144"/>
                </a:cubicBezTo>
                <a:lnTo>
                  <a:pt x="745236" y="7144"/>
                </a:lnTo>
                <a:cubicBezTo>
                  <a:pt x="339281" y="7144"/>
                  <a:pt x="7144" y="339281"/>
                  <a:pt x="7144" y="745236"/>
                </a:cubicBezTo>
                <a:lnTo>
                  <a:pt x="7144" y="2741866"/>
                </a:lnTo>
                <a:cubicBezTo>
                  <a:pt x="7144" y="3147822"/>
                  <a:pt x="339281" y="3479959"/>
                  <a:pt x="745236" y="3479959"/>
                </a:cubicBezTo>
                <a:lnTo>
                  <a:pt x="6693027" y="3479959"/>
                </a:lnTo>
                <a:cubicBezTo>
                  <a:pt x="6872859" y="3675983"/>
                  <a:pt x="7139750" y="3894487"/>
                  <a:pt x="7539324" y="4030218"/>
                </a:cubicBezTo>
                <a:cubicBezTo>
                  <a:pt x="7575614" y="4042505"/>
                  <a:pt x="7609142" y="4006120"/>
                  <a:pt x="7592092" y="3972497"/>
                </a:cubicBezTo>
                <a:cubicBezTo>
                  <a:pt x="7534085" y="3857720"/>
                  <a:pt x="7416642" y="3685508"/>
                  <a:pt x="7402640" y="3394424"/>
                </a:cubicBezTo>
                <a:cubicBezTo>
                  <a:pt x="7636764" y="3270218"/>
                  <a:pt x="7797165" y="3023902"/>
                  <a:pt x="7797165" y="2741866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97000" anchor="ctr" anchorCtr="0">
            <a:noAutofit/>
          </a:bodyPr>
          <a:lstStyle/>
          <a:p>
            <a:pPr lvl="0" algn="just"/>
            <a:r>
              <a:rPr lang="uk-UA" sz="2800" b="1" dirty="0" smtClean="0">
                <a:solidFill>
                  <a:schemeClr val="lt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Вимоги Порядку до зарахування та навчання</a:t>
            </a:r>
            <a:endParaRPr lang="uk-UA" sz="2800" b="1" dirty="0">
              <a:solidFill>
                <a:schemeClr val="lt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3993266" y="312516"/>
            <a:ext cx="51507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Договір про навчання укладається між закладом</a:t>
            </a:r>
          </a:p>
          <a:p>
            <a:pPr algn="just"/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освіти та особою протягом 90 днів після видачі ваучера.</a:t>
            </a:r>
            <a:endParaRPr lang="uk-UA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3946967" y="1006997"/>
            <a:ext cx="49886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Зарахування особи на навчання на підставі ваучера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здійснюється закладами освіти відповідно до законодавства.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219920" y="1886673"/>
            <a:ext cx="560214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Заклад освіти протягом п’яти робочих днів після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укладення договору про навчання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подає центру зайнятості,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який видав ваучер: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завірену належним чином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копію такого договору;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розрахунок вартості витрат на навчання;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відомості про рахунок закладу освіти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для оплати вартості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навчання із зазначенням прізвища, імені та по батькові особи;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копії ліцензії на освітню діяльність;</a:t>
            </a:r>
          </a:p>
          <a:p>
            <a:pPr algn="just">
              <a:buFontTx/>
              <a:buChar char="-"/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копії свідоцтва про атестацію закладу освіти або сертифіката про акредитацію освітньої програми (за наявності);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відривну частину ваучера з відміткою про прийняття</a:t>
            </a:r>
          </a:p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навчання.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6227180" y="2141315"/>
            <a:ext cx="27872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Відповідальність за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обґрунтованість вартості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навчання і достовірність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інформації про навчання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особи, що подається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 центру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зайнятості,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покладається на заклад</a:t>
            </a:r>
          </a:p>
          <a:p>
            <a:pPr algn="just"/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11;p26"/>
          <p:cNvSpPr/>
          <p:nvPr/>
        </p:nvSpPr>
        <p:spPr>
          <a:xfrm>
            <a:off x="486136" y="196769"/>
            <a:ext cx="8345347" cy="763929"/>
          </a:xfrm>
          <a:custGeom>
            <a:avLst/>
            <a:gdLst/>
            <a:ahLst/>
            <a:cxnLst/>
            <a:rect l="l" t="t" r="r" b="b"/>
            <a:pathLst>
              <a:path w="7800975" h="4038600" extrusionOk="0">
                <a:moveTo>
                  <a:pt x="7797165" y="2741866"/>
                </a:moveTo>
                <a:lnTo>
                  <a:pt x="7797165" y="745236"/>
                </a:lnTo>
                <a:cubicBezTo>
                  <a:pt x="7797165" y="339281"/>
                  <a:pt x="7465028" y="7144"/>
                  <a:pt x="7059073" y="7144"/>
                </a:cubicBezTo>
                <a:lnTo>
                  <a:pt x="745236" y="7144"/>
                </a:lnTo>
                <a:cubicBezTo>
                  <a:pt x="339281" y="7144"/>
                  <a:pt x="7144" y="339281"/>
                  <a:pt x="7144" y="745236"/>
                </a:cubicBezTo>
                <a:lnTo>
                  <a:pt x="7144" y="2741866"/>
                </a:lnTo>
                <a:cubicBezTo>
                  <a:pt x="7144" y="3147822"/>
                  <a:pt x="339281" y="3479959"/>
                  <a:pt x="745236" y="3479959"/>
                </a:cubicBezTo>
                <a:lnTo>
                  <a:pt x="6693027" y="3479959"/>
                </a:lnTo>
                <a:cubicBezTo>
                  <a:pt x="6872859" y="3675983"/>
                  <a:pt x="7139750" y="3894487"/>
                  <a:pt x="7539324" y="4030218"/>
                </a:cubicBezTo>
                <a:cubicBezTo>
                  <a:pt x="7575614" y="4042505"/>
                  <a:pt x="7609142" y="4006120"/>
                  <a:pt x="7592092" y="3972497"/>
                </a:cubicBezTo>
                <a:cubicBezTo>
                  <a:pt x="7534085" y="3857720"/>
                  <a:pt x="7416642" y="3685508"/>
                  <a:pt x="7402640" y="3394424"/>
                </a:cubicBezTo>
                <a:cubicBezTo>
                  <a:pt x="7636764" y="3270218"/>
                  <a:pt x="7797165" y="3023902"/>
                  <a:pt x="7797165" y="2741866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97000" anchor="ctr" anchorCtr="0">
            <a:noAutofit/>
          </a:bodyPr>
          <a:lstStyle/>
          <a:p>
            <a:pPr lvl="0" algn="ctr"/>
            <a:r>
              <a:rPr lang="uk-UA" sz="2800" b="1" dirty="0" smtClean="0">
                <a:solidFill>
                  <a:schemeClr val="lt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Вимоги Порядку до зарахування та навчання</a:t>
            </a:r>
            <a:endParaRPr lang="uk-UA" sz="2800" b="1" dirty="0">
              <a:solidFill>
                <a:schemeClr val="lt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38895" y="1041722"/>
            <a:ext cx="878412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     Заклад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освіти інформує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центр зайнятості, що видав ваучер, про виконання особою умов договору про навчання, зокрема відвідування занять і виконання освітньої програми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щомісяця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(у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разі навчання за денною та вечірньою формою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після закінчення екзаменаційної сесії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(у разі навчання за заочною, дистанційною, </a:t>
            </a:r>
            <a:r>
              <a:rPr lang="uk-UA" sz="1750" dirty="0" err="1" smtClean="0">
                <a:latin typeface="Times New Roman" pitchFamily="18" charset="0"/>
                <a:cs typeface="Times New Roman" pitchFamily="18" charset="0"/>
              </a:rPr>
              <a:t>екстернатною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 формою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213360" y="2369821"/>
            <a:ext cx="867599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     Центр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зайнятості здійснює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протягом 10 робочих днів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з дня надходження документів (копія договору, розрахунок вартості навчання, відомості про рахунок закладу освіти, копія ліцензії, свідоцтва про атестацію закладу освіти або сертифіката про акредитацію освітньої програми, відривна частина ваучера),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оплату навчання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та проводить протягом 30 календарних днів після отримання закладом освіти коштів звірення взаєморозрахунків з ним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 rot="10800000" flipV="1">
            <a:off x="205740" y="4181682"/>
            <a:ext cx="893824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      Заклад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освіти подає протягом 10 робочих днів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 після закінчення строку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дії договору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про навчання центру зайнятості, який видав ваучер, </a:t>
            </a:r>
            <a:r>
              <a:rPr lang="uk-UA" sz="1750" b="1" dirty="0" smtClean="0">
                <a:latin typeface="Times New Roman" pitchFamily="18" charset="0"/>
                <a:cs typeface="Times New Roman" pitchFamily="18" charset="0"/>
              </a:rPr>
              <a:t>копію наказу про відрахування особи з закладу освіти </a:t>
            </a:r>
            <a:r>
              <a:rPr lang="uk-UA" sz="1750" dirty="0" smtClean="0">
                <a:latin typeface="Times New Roman" pitchFamily="18" charset="0"/>
                <a:cs typeface="Times New Roman" pitchFamily="18" charset="0"/>
              </a:rPr>
              <a:t>у зв’язку із закінченням навчання.</a:t>
            </a:r>
            <a:endParaRPr lang="uk-UA" sz="17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Google Shape;775;p49"/>
          <p:cNvSpPr/>
          <p:nvPr/>
        </p:nvSpPr>
        <p:spPr>
          <a:xfrm>
            <a:off x="739140" y="628643"/>
            <a:ext cx="7421880" cy="3200400"/>
          </a:xfrm>
          <a:custGeom>
            <a:avLst/>
            <a:gdLst/>
            <a:ahLst/>
            <a:cxnLst/>
            <a:rect l="l" t="t" r="r" b="b"/>
            <a:pathLst>
              <a:path w="5916178" h="4267200" extrusionOk="0">
                <a:moveTo>
                  <a:pt x="326524" y="1386"/>
                </a:moveTo>
                <a:cubicBezTo>
                  <a:pt x="147696" y="1386"/>
                  <a:pt x="1386" y="147696"/>
                  <a:pt x="1386" y="326524"/>
                </a:cubicBezTo>
                <a:lnTo>
                  <a:pt x="1386" y="3698409"/>
                </a:lnTo>
                <a:cubicBezTo>
                  <a:pt x="1386" y="3877237"/>
                  <a:pt x="147696" y="4023547"/>
                  <a:pt x="326524" y="4023547"/>
                </a:cubicBezTo>
                <a:lnTo>
                  <a:pt x="2802088" y="4025184"/>
                </a:lnTo>
                <a:cubicBezTo>
                  <a:pt x="2802088" y="4025184"/>
                  <a:pt x="2743891" y="4196501"/>
                  <a:pt x="2720814" y="4242110"/>
                </a:cubicBezTo>
                <a:cubicBezTo>
                  <a:pt x="2713345" y="4256922"/>
                  <a:pt x="2728115" y="4272992"/>
                  <a:pt x="2744059" y="4267537"/>
                </a:cubicBezTo>
                <a:cubicBezTo>
                  <a:pt x="2920076" y="4207788"/>
                  <a:pt x="3037644" y="4111535"/>
                  <a:pt x="3116862" y="4025142"/>
                </a:cubicBezTo>
                <a:lnTo>
                  <a:pt x="5592426" y="4023505"/>
                </a:lnTo>
                <a:cubicBezTo>
                  <a:pt x="5771254" y="4023505"/>
                  <a:pt x="5917564" y="3877195"/>
                  <a:pt x="5917564" y="3698367"/>
                </a:cubicBezTo>
                <a:lnTo>
                  <a:pt x="5917564" y="326524"/>
                </a:lnTo>
                <a:cubicBezTo>
                  <a:pt x="5917564" y="147696"/>
                  <a:pt x="5771254" y="1386"/>
                  <a:pt x="5592426" y="1386"/>
                </a:cubicBezTo>
                <a:lnTo>
                  <a:pt x="326524" y="1386"/>
                </a:lnTo>
                <a:close/>
              </a:path>
            </a:pathLst>
          </a:custGeom>
          <a:solidFill>
            <a:srgbClr val="3B5CF6"/>
          </a:solidFill>
          <a:ln>
            <a:noFill/>
          </a:ln>
        </p:spPr>
        <p:txBody>
          <a:bodyPr spcFirstLastPara="1" wrap="square" lIns="135000" tIns="54000" rIns="135000" bIns="324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5400" dirty="0" smtClean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ДЯКУЄМО ЗА УВАГУ!</a:t>
            </a:r>
            <a:endParaRPr lang="uk-UA" sz="5400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4;p25"/>
          <p:cNvSpPr/>
          <p:nvPr/>
        </p:nvSpPr>
        <p:spPr>
          <a:xfrm>
            <a:off x="312516" y="2280213"/>
            <a:ext cx="2974693" cy="1226915"/>
          </a:xfrm>
          <a:custGeom>
            <a:avLst/>
            <a:gdLst/>
            <a:ahLst/>
            <a:cxnLst/>
            <a:rect l="l" t="t" r="r" b="b"/>
            <a:pathLst>
              <a:path w="4591018" h="2374084" extrusionOk="0">
                <a:moveTo>
                  <a:pt x="2475" y="1613878"/>
                </a:moveTo>
                <a:lnTo>
                  <a:pt x="2475" y="437387"/>
                </a:lnTo>
                <a:cubicBezTo>
                  <a:pt x="2475" y="198183"/>
                  <a:pt x="198183" y="2475"/>
                  <a:pt x="437387" y="2475"/>
                </a:cubicBezTo>
                <a:lnTo>
                  <a:pt x="4157739" y="2475"/>
                </a:lnTo>
                <a:cubicBezTo>
                  <a:pt x="4396944" y="2475"/>
                  <a:pt x="4592651" y="198183"/>
                  <a:pt x="4592651" y="437387"/>
                </a:cubicBezTo>
                <a:lnTo>
                  <a:pt x="4592651" y="1613878"/>
                </a:lnTo>
                <a:cubicBezTo>
                  <a:pt x="4592651" y="1853082"/>
                  <a:pt x="4396944" y="2048790"/>
                  <a:pt x="4157739" y="2048790"/>
                </a:cubicBezTo>
                <a:lnTo>
                  <a:pt x="653019" y="2048790"/>
                </a:lnTo>
                <a:cubicBezTo>
                  <a:pt x="547055" y="2164295"/>
                  <a:pt x="389793" y="2293045"/>
                  <a:pt x="154349" y="2373023"/>
                </a:cubicBezTo>
                <a:cubicBezTo>
                  <a:pt x="132966" y="2380264"/>
                  <a:pt x="113210" y="2358824"/>
                  <a:pt x="123256" y="2339012"/>
                </a:cubicBezTo>
                <a:cubicBezTo>
                  <a:pt x="157436" y="2271381"/>
                  <a:pt x="226638" y="2169907"/>
                  <a:pt x="234888" y="1998390"/>
                </a:cubicBezTo>
                <a:cubicBezTo>
                  <a:pt x="96990" y="1925203"/>
                  <a:pt x="2475" y="1780064"/>
                  <a:pt x="2475" y="1613878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97000" anchor="ctr" anchorCtr="0">
            <a:noAutofit/>
          </a:bodyPr>
          <a:lstStyle/>
          <a:p>
            <a:pPr algn="ctr"/>
            <a:endParaRPr lang="ru-RU" sz="1600" b="1" dirty="0"/>
          </a:p>
        </p:txBody>
      </p:sp>
      <p:pic>
        <p:nvPicPr>
          <p:cNvPr id="4" name="Місце для зображення 3"/>
          <p:cNvPicPr>
            <a:picLocks noGrp="1" noChangeAspect="1"/>
          </p:cNvPicPr>
          <p:nvPr>
            <p:ph type="pic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48" r="12548"/>
          <a:stretch>
            <a:fillRect/>
          </a:stretch>
        </p:blipFill>
        <p:spPr>
          <a:xfrm>
            <a:off x="264696" y="-40487"/>
            <a:ext cx="2533918" cy="2190388"/>
          </a:xfrm>
        </p:spPr>
      </p:pic>
      <p:sp>
        <p:nvSpPr>
          <p:cNvPr id="177" name="Google Shape;177;p30"/>
          <p:cNvSpPr txBox="1"/>
          <p:nvPr/>
        </p:nvSpPr>
        <p:spPr>
          <a:xfrm>
            <a:off x="264696" y="2278381"/>
            <a:ext cx="3019194" cy="1188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lvl="0" algn="ctr"/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НАКАЗ МІНІСТЕРСТВА ЕКОНОМІКИ УКРАЇНИ </a:t>
            </a:r>
            <a:b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ВІД 11.04.2023  №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2040</a:t>
            </a:r>
          </a:p>
          <a:p>
            <a:pPr lvl="0" algn="ctr"/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змінами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ru-RU" sz="1800" dirty="0">
              <a:solidFill>
                <a:schemeClr val="bg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78" name="Google Shape;178;p30"/>
          <p:cNvSpPr txBox="1"/>
          <p:nvPr/>
        </p:nvSpPr>
        <p:spPr>
          <a:xfrm>
            <a:off x="590309" y="3553429"/>
            <a:ext cx="3426106" cy="1546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lvl="0" algn="ctr"/>
            <a:r>
              <a:rPr lang="uk-UA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ЗАТВЕРДЖЕННЯ  ПЕРЕЛІКУ ПРОФЕСІЙ, СПЕЦІАЛЬНОСТЕЙ, </a:t>
            </a:r>
            <a:r>
              <a:rPr lang="uk-UA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НАВЧАННЯ ЗА ЯКИМИ МОЖЕ БУТИ ВИДАНИЙ ВАУЧЕР»</a:t>
            </a:r>
            <a:endParaRPr sz="1600" b="1" dirty="0">
              <a:solidFill>
                <a:schemeClr val="tx1"/>
              </a:solidFill>
            </a:endParaRPr>
          </a:p>
        </p:txBody>
      </p:sp>
      <p:sp>
        <p:nvSpPr>
          <p:cNvPr id="179" name="Google Shape;179;p30"/>
          <p:cNvSpPr txBox="1"/>
          <p:nvPr/>
        </p:nvSpPr>
        <p:spPr>
          <a:xfrm>
            <a:off x="3975652" y="405517"/>
            <a:ext cx="4756868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Ваучер -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пройти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затвердженим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переліком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спеціальностей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000" b="1" dirty="0"/>
          </a:p>
        </p:txBody>
      </p:sp>
      <p:pic>
        <p:nvPicPr>
          <p:cNvPr id="182" name="Google Shape;182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08390" y="2059389"/>
            <a:ext cx="3705307" cy="25671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зображення 3"/>
          <p:cNvPicPr>
            <a:picLocks noGrp="1" noChangeAspect="1"/>
          </p:cNvPicPr>
          <p:nvPr>
            <p:ph type="pic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97" r="29597"/>
          <a:stretch>
            <a:fillRect/>
          </a:stretch>
        </p:blipFill>
        <p:spPr>
          <a:xfrm>
            <a:off x="0" y="2055480"/>
            <a:ext cx="2173979" cy="2736905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</p:pic>
      <p:sp>
        <p:nvSpPr>
          <p:cNvPr id="278" name="Google Shape;278;p37"/>
          <p:cNvSpPr txBox="1"/>
          <p:nvPr/>
        </p:nvSpPr>
        <p:spPr>
          <a:xfrm>
            <a:off x="105692" y="1307939"/>
            <a:ext cx="3671177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lvl="0"/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79 </a:t>
            </a:r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робітничими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професіями:</a:t>
            </a:r>
            <a:endParaRPr sz="2000" dirty="0"/>
          </a:p>
        </p:txBody>
      </p:sp>
      <p:pic>
        <p:nvPicPr>
          <p:cNvPr id="3" name="Місце для зображення 2"/>
          <p:cNvPicPr>
            <a:picLocks noGrp="1" noChangeAspect="1"/>
          </p:cNvPicPr>
          <p:nvPr>
            <p:ph type="pic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449" r="34449"/>
          <a:stretch>
            <a:fillRect/>
          </a:stretch>
        </p:blipFill>
        <p:spPr>
          <a:xfrm>
            <a:off x="4377061" y="1922824"/>
            <a:ext cx="2181206" cy="3225800"/>
          </a:xfrm>
          <a:prstGeom prst="roundRect">
            <a:avLst>
              <a:gd name="adj" fmla="val 50000"/>
            </a:avLst>
          </a:prstGeom>
          <a:solidFill>
            <a:srgbClr val="F2F2F2"/>
          </a:solidFill>
          <a:ln>
            <a:noFill/>
          </a:ln>
        </p:spPr>
      </p:pic>
      <p:sp>
        <p:nvSpPr>
          <p:cNvPr id="283" name="Google Shape;283;p37"/>
          <p:cNvSpPr/>
          <p:nvPr/>
        </p:nvSpPr>
        <p:spPr>
          <a:xfrm>
            <a:off x="1017767" y="14059"/>
            <a:ext cx="3395206" cy="1202492"/>
          </a:xfrm>
          <a:custGeom>
            <a:avLst/>
            <a:gdLst/>
            <a:ahLst/>
            <a:cxnLst/>
            <a:rect l="l" t="t" r="r" b="b"/>
            <a:pathLst>
              <a:path w="4817610" h="1273655" extrusionOk="0">
                <a:moveTo>
                  <a:pt x="4817871" y="865202"/>
                </a:moveTo>
                <a:lnTo>
                  <a:pt x="4817871" y="234036"/>
                </a:lnTo>
                <a:cubicBezTo>
                  <a:pt x="4817871" y="105706"/>
                  <a:pt x="4712878" y="713"/>
                  <a:pt x="4584548" y="713"/>
                </a:cubicBezTo>
                <a:lnTo>
                  <a:pt x="234036" y="713"/>
                </a:lnTo>
                <a:cubicBezTo>
                  <a:pt x="105707" y="713"/>
                  <a:pt x="713" y="105706"/>
                  <a:pt x="713" y="234036"/>
                </a:cubicBezTo>
                <a:lnTo>
                  <a:pt x="713" y="865202"/>
                </a:lnTo>
                <a:cubicBezTo>
                  <a:pt x="713" y="993531"/>
                  <a:pt x="105707" y="1098525"/>
                  <a:pt x="234036" y="1098525"/>
                </a:cubicBezTo>
                <a:lnTo>
                  <a:pt x="4468836" y="1098525"/>
                </a:lnTo>
                <a:cubicBezTo>
                  <a:pt x="4525683" y="1160492"/>
                  <a:pt x="4610052" y="1229564"/>
                  <a:pt x="4736364" y="1272471"/>
                </a:cubicBezTo>
                <a:cubicBezTo>
                  <a:pt x="4747835" y="1276355"/>
                  <a:pt x="4758434" y="1264853"/>
                  <a:pt x="4753044" y="1254224"/>
                </a:cubicBezTo>
                <a:cubicBezTo>
                  <a:pt x="4734707" y="1217942"/>
                  <a:pt x="4697582" y="1163503"/>
                  <a:pt x="4693156" y="1071486"/>
                </a:cubicBezTo>
                <a:cubicBezTo>
                  <a:pt x="4767166" y="1032223"/>
                  <a:pt x="4817871" y="954358"/>
                  <a:pt x="4817871" y="865202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189000" anchor="ctr" anchorCtr="0">
            <a:no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ВАУЧЕРИ МОЖУТЬ БУТИ ВИДАНИМИ ЗА:</a:t>
            </a:r>
            <a:endParaRPr lang="uk-UA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4" name="Google Shape;284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05009" y="14058"/>
            <a:ext cx="3684835" cy="19036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6376946" y="2013995"/>
            <a:ext cx="28386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*45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спеціальностями: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6852" y="1805650"/>
            <a:ext cx="226612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електрогазозварник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водій автотранспортних засобів</a:t>
            </a:r>
          </a:p>
          <a:p>
            <a:pPr marL="285750" indent="-28575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водій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тролейбуса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електромонтер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ремонту та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електроустаткування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кухар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швачка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токар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/>
              <a:t> 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оператор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верстатів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програмним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керуванням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сапер (розмінування)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43182" y="2487371"/>
            <a:ext cx="22940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33"/>
                </a:solidFill>
                <a:latin typeface="PT Sans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комп'ютерні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науки</a:t>
            </a:r>
          </a:p>
          <a:p>
            <a:pPr>
              <a:buFontTx/>
              <a:buChar char="-"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архітектура та містобудування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підприємництво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торгівля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цивільна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безпека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фармація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промислова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фармація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психологія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терапія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реабілітація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робота</a:t>
            </a:r>
          </a:p>
          <a:p>
            <a:r>
              <a:rPr lang="uk-UA" dirty="0" smtClean="0"/>
              <a:t>- </a:t>
            </a:r>
            <a:r>
              <a:rPr lang="uk-UA" b="1" dirty="0" smtClean="0"/>
              <a:t>…</a:t>
            </a:r>
            <a:endParaRPr lang="ru-RU" b="1" dirty="0" smtClean="0"/>
          </a:p>
          <a:p>
            <a:r>
              <a:rPr lang="uk-UA" dirty="0" smtClean="0"/>
              <a:t>.</a:t>
            </a:r>
            <a:endParaRPr lang="ru-RU" dirty="0">
              <a:solidFill>
                <a:srgbClr val="333333"/>
              </a:solidFill>
              <a:latin typeface="PT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/>
          <p:nvPr/>
        </p:nvSpPr>
        <p:spPr>
          <a:xfrm>
            <a:off x="3277804" y="243223"/>
            <a:ext cx="5221555" cy="122016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6" name="Google Shape;156;p29"/>
          <p:cNvSpPr/>
          <p:nvPr/>
        </p:nvSpPr>
        <p:spPr>
          <a:xfrm>
            <a:off x="3200118" y="1516314"/>
            <a:ext cx="5507586" cy="142630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7" name="Google Shape;157;p29"/>
          <p:cNvSpPr/>
          <p:nvPr/>
        </p:nvSpPr>
        <p:spPr>
          <a:xfrm>
            <a:off x="3375660" y="3086100"/>
            <a:ext cx="5768340" cy="922020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58" name="Google Shape;158;p29"/>
          <p:cNvSpPr/>
          <p:nvPr/>
        </p:nvSpPr>
        <p:spPr>
          <a:xfrm>
            <a:off x="3383280" y="4234473"/>
            <a:ext cx="5324425" cy="780672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60" name="Google Shape;160;p29"/>
          <p:cNvSpPr/>
          <p:nvPr/>
        </p:nvSpPr>
        <p:spPr>
          <a:xfrm>
            <a:off x="3383280" y="444160"/>
            <a:ext cx="5038394" cy="96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Light"/>
              </a:rPr>
              <a:t>Навчання здійснюється закладами освіти, які мають ліцензію на освітню діяльність.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Google Shape;161;p29"/>
          <p:cNvSpPr/>
          <p:nvPr/>
        </p:nvSpPr>
        <p:spPr>
          <a:xfrm>
            <a:off x="2872740" y="742607"/>
            <a:ext cx="525780" cy="453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dk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01</a:t>
            </a: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Google Shape;162;p29"/>
          <p:cNvSpPr txBox="1"/>
          <p:nvPr/>
        </p:nvSpPr>
        <p:spPr>
          <a:xfrm>
            <a:off x="3352800" y="1470109"/>
            <a:ext cx="5513408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Light"/>
              </a:rPr>
              <a:t>Вартість ваучера встановлюється в межах вартості навчання і не може перевищувати десятикратний розмір прожиткового мінімуму для працездатних </a:t>
            </a: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Light"/>
              </a:rPr>
              <a:t>осіб</a:t>
            </a:r>
            <a:r>
              <a:rPr lang="uk-UA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Light"/>
              </a:rPr>
              <a:t>. </a:t>
            </a:r>
            <a:endParaRPr sz="20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  <a:sym typeface="Poppins Light"/>
            </a:endParaRPr>
          </a:p>
        </p:txBody>
      </p:sp>
      <p:sp>
        <p:nvSpPr>
          <p:cNvPr id="163" name="Google Shape;163;p29"/>
          <p:cNvSpPr/>
          <p:nvPr/>
        </p:nvSpPr>
        <p:spPr>
          <a:xfrm>
            <a:off x="4255008" y="1775757"/>
            <a:ext cx="4166666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64" name="Google Shape;164;p29"/>
          <p:cNvSpPr/>
          <p:nvPr/>
        </p:nvSpPr>
        <p:spPr>
          <a:xfrm>
            <a:off x="2880360" y="1775757"/>
            <a:ext cx="533400" cy="39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chemeClr val="dk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02.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4110718" y="2808907"/>
            <a:ext cx="4310956" cy="253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167" name="Google Shape;167;p29"/>
          <p:cNvSpPr/>
          <p:nvPr/>
        </p:nvSpPr>
        <p:spPr>
          <a:xfrm>
            <a:off x="2928394" y="3040380"/>
            <a:ext cx="6215606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</a:pP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03. Поточна </a:t>
            </a:r>
            <a:r>
              <a:rPr lang="uk-UA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максимальна вартість ваучера – </a:t>
            </a:r>
            <a:r>
              <a:rPr lang="uk-UA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30 280 </a:t>
            </a: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грн.</a:t>
            </a:r>
          </a:p>
          <a:p>
            <a:pPr marL="342900" lvl="0" indent="-342900" algn="just"/>
            <a:r>
              <a:rPr lang="uk-UA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         Якщо </a:t>
            </a:r>
            <a:r>
              <a:rPr lang="uk-UA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вартість навчання перевищує максимальну вартість ваучера, особа або роботодавець можуть здійснити оплату різниці вартості </a:t>
            </a:r>
            <a:r>
              <a:rPr lang="uk-UA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навчання.   </a:t>
            </a:r>
            <a:endParaRPr lang="uk-UA" i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3383279" y="4178461"/>
            <a:ext cx="5324425" cy="96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Оплачує </a:t>
            </a:r>
            <a:r>
              <a:rPr lang="uk-UA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ваучер Фонд загальнообов‘язкового державного </a:t>
            </a: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соціального страхування України на </a:t>
            </a:r>
            <a:r>
              <a:rPr lang="uk-UA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випадок </a:t>
            </a:r>
            <a:r>
              <a:rPr lang="uk-UA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  <a:sym typeface="Poppins SemiBold"/>
              </a:rPr>
              <a:t>безробіття.</a:t>
            </a:r>
            <a:endParaRPr sz="2000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Google Shape;171;p29"/>
          <p:cNvSpPr/>
          <p:nvPr/>
        </p:nvSpPr>
        <p:spPr>
          <a:xfrm>
            <a:off x="0" y="167640"/>
            <a:ext cx="2801072" cy="1348739"/>
          </a:xfrm>
          <a:custGeom>
            <a:avLst/>
            <a:gdLst/>
            <a:ahLst/>
            <a:cxnLst/>
            <a:rect l="l" t="t" r="r" b="b"/>
            <a:pathLst>
              <a:path w="7800975" h="4038600" extrusionOk="0">
                <a:moveTo>
                  <a:pt x="7797165" y="2741866"/>
                </a:moveTo>
                <a:lnTo>
                  <a:pt x="7797165" y="745236"/>
                </a:lnTo>
                <a:cubicBezTo>
                  <a:pt x="7797165" y="339281"/>
                  <a:pt x="7465028" y="7144"/>
                  <a:pt x="7059073" y="7144"/>
                </a:cubicBezTo>
                <a:lnTo>
                  <a:pt x="745236" y="7144"/>
                </a:lnTo>
                <a:cubicBezTo>
                  <a:pt x="339281" y="7144"/>
                  <a:pt x="7144" y="339281"/>
                  <a:pt x="7144" y="745236"/>
                </a:cubicBezTo>
                <a:lnTo>
                  <a:pt x="7144" y="2741866"/>
                </a:lnTo>
                <a:cubicBezTo>
                  <a:pt x="7144" y="3147822"/>
                  <a:pt x="339281" y="3479959"/>
                  <a:pt x="745236" y="3479959"/>
                </a:cubicBezTo>
                <a:lnTo>
                  <a:pt x="6693027" y="3479959"/>
                </a:lnTo>
                <a:cubicBezTo>
                  <a:pt x="6872859" y="3675983"/>
                  <a:pt x="7139750" y="3894487"/>
                  <a:pt x="7539324" y="4030218"/>
                </a:cubicBezTo>
                <a:cubicBezTo>
                  <a:pt x="7575614" y="4042505"/>
                  <a:pt x="7609142" y="4006120"/>
                  <a:pt x="7592092" y="3972497"/>
                </a:cubicBezTo>
                <a:cubicBezTo>
                  <a:pt x="7534085" y="3857720"/>
                  <a:pt x="7416642" y="3685508"/>
                  <a:pt x="7402640" y="3394424"/>
                </a:cubicBezTo>
                <a:cubicBezTo>
                  <a:pt x="7636764" y="3270218"/>
                  <a:pt x="7797165" y="3023902"/>
                  <a:pt x="7797165" y="2741866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43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400" b="1" dirty="0" smtClean="0">
                <a:solidFill>
                  <a:schemeClr val="lt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НАВЧАННЯ</a:t>
            </a:r>
            <a:endParaRPr sz="2400" b="1" dirty="0">
              <a:solidFill>
                <a:schemeClr val="lt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pic>
        <p:nvPicPr>
          <p:cNvPr id="172" name="Google Shape;17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294" y="1599888"/>
            <a:ext cx="2122230" cy="354361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Прямокутник 16"/>
          <p:cNvSpPr/>
          <p:nvPr/>
        </p:nvSpPr>
        <p:spPr>
          <a:xfrm>
            <a:off x="2872740" y="4259580"/>
            <a:ext cx="512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000" dirty="0" smtClean="0">
                <a:solidFill>
                  <a:schemeClr val="dk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04</a:t>
            </a:r>
            <a:r>
              <a:rPr lang="en" dirty="0" smtClean="0">
                <a:solidFill>
                  <a:schemeClr val="dk1"/>
                </a:solidFill>
                <a:latin typeface="Arial" pitchFamily="34" charset="0"/>
                <a:ea typeface="Poppins SemiBold"/>
                <a:cs typeface="Arial" pitchFamily="34" charset="0"/>
                <a:sym typeface="Poppins SemiBold"/>
              </a:rPr>
              <a:t>.</a:t>
            </a:r>
            <a:r>
              <a:rPr lang="uk-UA" sz="1600" dirty="0" smtClean="0">
                <a:solidFill>
                  <a:schemeClr val="dk1"/>
                </a:solidFill>
                <a:latin typeface="Arial" pitchFamily="34" charset="0"/>
                <a:ea typeface="Poppins SemiBold"/>
                <a:cs typeface="Arial" pitchFamily="34" charset="0"/>
                <a:sym typeface="Poppins SemiBold"/>
              </a:rPr>
              <a:t>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71;p29"/>
          <p:cNvSpPr/>
          <p:nvPr/>
        </p:nvSpPr>
        <p:spPr>
          <a:xfrm>
            <a:off x="555392" y="367303"/>
            <a:ext cx="3657600" cy="1585731"/>
          </a:xfrm>
          <a:custGeom>
            <a:avLst/>
            <a:gdLst/>
            <a:ahLst/>
            <a:cxnLst/>
            <a:rect l="l" t="t" r="r" b="b"/>
            <a:pathLst>
              <a:path w="7800975" h="4038600" extrusionOk="0">
                <a:moveTo>
                  <a:pt x="7797165" y="2741866"/>
                </a:moveTo>
                <a:lnTo>
                  <a:pt x="7797165" y="745236"/>
                </a:lnTo>
                <a:cubicBezTo>
                  <a:pt x="7797165" y="339281"/>
                  <a:pt x="7465028" y="7144"/>
                  <a:pt x="7059073" y="7144"/>
                </a:cubicBezTo>
                <a:lnTo>
                  <a:pt x="745236" y="7144"/>
                </a:lnTo>
                <a:cubicBezTo>
                  <a:pt x="339281" y="7144"/>
                  <a:pt x="7144" y="339281"/>
                  <a:pt x="7144" y="745236"/>
                </a:cubicBezTo>
                <a:lnTo>
                  <a:pt x="7144" y="2741866"/>
                </a:lnTo>
                <a:cubicBezTo>
                  <a:pt x="7144" y="3147822"/>
                  <a:pt x="339281" y="3479959"/>
                  <a:pt x="745236" y="3479959"/>
                </a:cubicBezTo>
                <a:lnTo>
                  <a:pt x="6693027" y="3479959"/>
                </a:lnTo>
                <a:cubicBezTo>
                  <a:pt x="6872859" y="3675983"/>
                  <a:pt x="7139750" y="3894487"/>
                  <a:pt x="7539324" y="4030218"/>
                </a:cubicBezTo>
                <a:cubicBezTo>
                  <a:pt x="7575614" y="4042505"/>
                  <a:pt x="7609142" y="4006120"/>
                  <a:pt x="7592092" y="3972497"/>
                </a:cubicBezTo>
                <a:cubicBezTo>
                  <a:pt x="7534085" y="3857720"/>
                  <a:pt x="7416642" y="3685508"/>
                  <a:pt x="7402640" y="3394424"/>
                </a:cubicBezTo>
                <a:cubicBezTo>
                  <a:pt x="7636764" y="3270218"/>
                  <a:pt x="7797165" y="3023902"/>
                  <a:pt x="7797165" y="2741866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43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pic>
        <p:nvPicPr>
          <p:cNvPr id="310" name="Google Shape;310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0861" y="2310687"/>
            <a:ext cx="3610036" cy="2369827"/>
          </a:xfrm>
          <a:prstGeom prst="rect">
            <a:avLst/>
          </a:prstGeom>
          <a:noFill/>
          <a:ln>
            <a:noFill/>
          </a:ln>
        </p:spPr>
      </p:pic>
      <p:sp>
        <p:nvSpPr>
          <p:cNvPr id="312" name="Google Shape;312;p39"/>
          <p:cNvSpPr/>
          <p:nvPr/>
        </p:nvSpPr>
        <p:spPr>
          <a:xfrm>
            <a:off x="5733406" y="932348"/>
            <a:ext cx="2248544" cy="34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13" name="Google Shape;313;p39"/>
          <p:cNvSpPr txBox="1"/>
          <p:nvPr/>
        </p:nvSpPr>
        <p:spPr>
          <a:xfrm>
            <a:off x="5859781" y="1345574"/>
            <a:ext cx="232410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Перепідготовка</a:t>
            </a:r>
            <a:endParaRPr sz="1800" b="1" dirty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314" name="Google Shape;314;p39"/>
          <p:cNvSpPr/>
          <p:nvPr/>
        </p:nvSpPr>
        <p:spPr>
          <a:xfrm>
            <a:off x="4942390" y="3449256"/>
            <a:ext cx="3904430" cy="729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smtClean="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          Підвищення </a:t>
            </a:r>
            <a:r>
              <a:rPr lang="uk-UA" sz="1800" b="1" dirty="0" smtClean="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rPr>
              <a:t>кваліфікації</a:t>
            </a:r>
            <a:endParaRPr sz="1800" b="1" dirty="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pic>
        <p:nvPicPr>
          <p:cNvPr id="319" name="Google Shape;319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 flipH="1">
            <a:off x="3657788" y="2023188"/>
            <a:ext cx="268160" cy="268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55581" y="4165124"/>
            <a:ext cx="268160" cy="25475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41021" y="472698"/>
            <a:ext cx="37566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ПІДСТАВІ ВАУЧЕРА ЗА РОБІТНИЧИМИ ПРОФЕСІЯМИ ЗДІЙСНЮЄТЬСЯ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Google Shape;195;p31"/>
          <p:cNvSpPr/>
          <p:nvPr/>
        </p:nvSpPr>
        <p:spPr>
          <a:xfrm>
            <a:off x="5016661" y="1196436"/>
            <a:ext cx="636607" cy="659758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1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7" name="Google Shape;195;p31"/>
          <p:cNvSpPr/>
          <p:nvPr/>
        </p:nvSpPr>
        <p:spPr>
          <a:xfrm>
            <a:off x="4937760" y="3261360"/>
            <a:ext cx="678179" cy="655320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2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1"/>
          <p:cNvSpPr txBox="1"/>
          <p:nvPr/>
        </p:nvSpPr>
        <p:spPr>
          <a:xfrm>
            <a:off x="1363980" y="1681843"/>
            <a:ext cx="2948939" cy="1300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dirty="0" smtClean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Підготовка за спеціальністю для здобуття ступеня магістра на основі ступеня бакалавра або магістра, здобутих за іншою спеціальністю</a:t>
            </a:r>
            <a:endParaRPr sz="1600" b="1" dirty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188" name="Google Shape;188;p31"/>
          <p:cNvSpPr/>
          <p:nvPr/>
        </p:nvSpPr>
        <p:spPr>
          <a:xfrm>
            <a:off x="1428401" y="1812509"/>
            <a:ext cx="2948630" cy="300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190" name="Google Shape;190;p31"/>
          <p:cNvSpPr/>
          <p:nvPr/>
        </p:nvSpPr>
        <p:spPr>
          <a:xfrm>
            <a:off x="5368250" y="1812509"/>
            <a:ext cx="3280449" cy="1306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uk-UA" sz="1600" b="1" dirty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Підготовка на наступному рівні освіти (крім третього </a:t>
            </a:r>
            <a:r>
              <a:rPr lang="uk-UA" sz="1600" b="1" dirty="0" err="1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освітньо-наукового</a:t>
            </a:r>
            <a:r>
              <a:rPr lang="uk-UA" sz="1600" b="1" dirty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 / </a:t>
            </a:r>
            <a:r>
              <a:rPr lang="uk-UA" sz="1600" b="1" dirty="0" err="1" smtClean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освітньо</a:t>
            </a:r>
            <a:r>
              <a:rPr lang="uk-UA" sz="1600" b="1" dirty="0" smtClean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 </a:t>
            </a:r>
            <a:r>
              <a:rPr lang="uk-UA" sz="1600" b="1" dirty="0" err="1" smtClean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-</a:t>
            </a:r>
            <a:r>
              <a:rPr lang="uk-UA" sz="1600" b="1" dirty="0" err="1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творчого</a:t>
            </a:r>
            <a:r>
              <a:rPr lang="uk-UA" sz="1600" b="1" dirty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) та наукового рівня вищої освіти</a:t>
            </a:r>
            <a:endParaRPr sz="1600" b="1" dirty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  <a:sym typeface="Poppins SemiBold"/>
            </a:endParaRPr>
          </a:p>
        </p:txBody>
      </p:sp>
      <p:sp>
        <p:nvSpPr>
          <p:cNvPr id="191" name="Google Shape;191;p31"/>
          <p:cNvSpPr txBox="1"/>
          <p:nvPr/>
        </p:nvSpPr>
        <p:spPr>
          <a:xfrm>
            <a:off x="1428401" y="3921272"/>
            <a:ext cx="276804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r>
              <a:rPr lang="uk-UA" sz="1600" b="1" dirty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Підвищення кваліфікації</a:t>
            </a:r>
            <a:endParaRPr sz="1600" b="1" dirty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194" name="Google Shape;194;p31"/>
          <p:cNvSpPr/>
          <p:nvPr/>
        </p:nvSpPr>
        <p:spPr>
          <a:xfrm>
            <a:off x="5368251" y="3363105"/>
            <a:ext cx="2948630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sz="1500" dirty="0" smtClean="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sz="1600" b="1" dirty="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SemiBo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uk-UA" sz="800" b="1" dirty="0" smtClean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  <a:sym typeface="Poppins SemiBol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dirty="0" smtClean="0">
                <a:solidFill>
                  <a:schemeClr val="dk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SemiBold"/>
              </a:rPr>
              <a:t>Спеціалізація</a:t>
            </a:r>
            <a:endParaRPr sz="1600" b="1" dirty="0">
              <a:solidFill>
                <a:schemeClr val="dk1"/>
              </a:solidFill>
              <a:latin typeface="Times New Roman" pitchFamily="18" charset="0"/>
              <a:ea typeface="Poppins Light"/>
              <a:cs typeface="Times New Roman" pitchFamily="18" charset="0"/>
            </a:endParaRPr>
          </a:p>
        </p:txBody>
      </p:sp>
      <p:sp>
        <p:nvSpPr>
          <p:cNvPr id="195" name="Google Shape;195;p31"/>
          <p:cNvSpPr/>
          <p:nvPr/>
        </p:nvSpPr>
        <p:spPr>
          <a:xfrm>
            <a:off x="810228" y="1666753"/>
            <a:ext cx="462987" cy="492005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1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96" name="Google Shape;196;p31"/>
          <p:cNvSpPr/>
          <p:nvPr/>
        </p:nvSpPr>
        <p:spPr>
          <a:xfrm>
            <a:off x="4815068" y="1759352"/>
            <a:ext cx="465635" cy="399406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2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99" name="Google Shape;199;p31"/>
          <p:cNvSpPr/>
          <p:nvPr/>
        </p:nvSpPr>
        <p:spPr>
          <a:xfrm>
            <a:off x="1469451" y="548171"/>
            <a:ext cx="5787875" cy="817678"/>
          </a:xfrm>
          <a:custGeom>
            <a:avLst/>
            <a:gdLst/>
            <a:ahLst/>
            <a:cxnLst/>
            <a:rect l="l" t="t" r="r" b="b"/>
            <a:pathLst>
              <a:path w="7035800" h="1090238" extrusionOk="0">
                <a:moveTo>
                  <a:pt x="254545" y="843"/>
                </a:moveTo>
                <a:cubicBezTo>
                  <a:pt x="115007" y="843"/>
                  <a:pt x="843" y="115007"/>
                  <a:pt x="843" y="254545"/>
                </a:cubicBezTo>
                <a:lnTo>
                  <a:pt x="843" y="646179"/>
                </a:lnTo>
                <a:cubicBezTo>
                  <a:pt x="843" y="785716"/>
                  <a:pt x="115007" y="899880"/>
                  <a:pt x="254545" y="899880"/>
                </a:cubicBezTo>
                <a:lnTo>
                  <a:pt x="3397573" y="901157"/>
                </a:lnTo>
                <a:cubicBezTo>
                  <a:pt x="3397573" y="901157"/>
                  <a:pt x="3350035" y="1034834"/>
                  <a:pt x="3332061" y="1070422"/>
                </a:cubicBezTo>
                <a:cubicBezTo>
                  <a:pt x="3326233" y="1081980"/>
                  <a:pt x="3337757" y="1094519"/>
                  <a:pt x="3350199" y="1090263"/>
                </a:cubicBezTo>
                <a:cubicBezTo>
                  <a:pt x="3487542" y="1043641"/>
                  <a:pt x="3579279" y="968536"/>
                  <a:pt x="3641092" y="901125"/>
                </a:cubicBezTo>
                <a:lnTo>
                  <a:pt x="6784121" y="899848"/>
                </a:lnTo>
                <a:cubicBezTo>
                  <a:pt x="6923658" y="899848"/>
                  <a:pt x="7037822" y="785684"/>
                  <a:pt x="7037822" y="646146"/>
                </a:cubicBezTo>
                <a:lnTo>
                  <a:pt x="7037822" y="254545"/>
                </a:lnTo>
                <a:cubicBezTo>
                  <a:pt x="7037822" y="115007"/>
                  <a:pt x="6923658" y="843"/>
                  <a:pt x="6784121" y="843"/>
                </a:cubicBezTo>
                <a:lnTo>
                  <a:pt x="254545" y="843"/>
                </a:lnTo>
                <a:close/>
              </a:path>
            </a:pathLst>
          </a:custGeom>
          <a:solidFill>
            <a:srgbClr val="3B5CF6"/>
          </a:solidFill>
          <a:ln>
            <a:noFill/>
          </a:ln>
        </p:spPr>
        <p:txBody>
          <a:bodyPr spcFirstLastPara="1" wrap="square" lIns="189000" tIns="54000" rIns="189000" bIns="189000" anchor="ctr" anchorCtr="0">
            <a:noAutofit/>
          </a:bodyPr>
          <a:lstStyle/>
          <a:p>
            <a:pPr algn="ctr"/>
            <a:r>
              <a:rPr lang="uk-UA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ПІДСТАВІ ВАУЧЕРА ЗА СПЕЦІАЛЬНОСТЯМИ ЗДІЙСНЮЄТЬСЯ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Google Shape;195;p31"/>
          <p:cNvSpPr/>
          <p:nvPr/>
        </p:nvSpPr>
        <p:spPr>
          <a:xfrm>
            <a:off x="815052" y="3784922"/>
            <a:ext cx="497710" cy="451412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3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1" name="Google Shape;195;p31"/>
          <p:cNvSpPr/>
          <p:nvPr/>
        </p:nvSpPr>
        <p:spPr>
          <a:xfrm>
            <a:off x="4800986" y="3883982"/>
            <a:ext cx="497710" cy="416688"/>
          </a:xfrm>
          <a:prstGeom prst="ellipse">
            <a:avLst/>
          </a:prstGeom>
          <a:solidFill>
            <a:srgbClr val="3B5C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b="1" dirty="0" smtClean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4</a:t>
            </a:r>
            <a:endParaRPr sz="14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43"/>
          <p:cNvSpPr/>
          <p:nvPr/>
        </p:nvSpPr>
        <p:spPr>
          <a:xfrm>
            <a:off x="1828800" y="175822"/>
            <a:ext cx="5241765" cy="773302"/>
          </a:xfrm>
          <a:custGeom>
            <a:avLst/>
            <a:gdLst/>
            <a:ahLst/>
            <a:cxnLst/>
            <a:rect l="l" t="t" r="r" b="b"/>
            <a:pathLst>
              <a:path w="7035800" h="1090238" extrusionOk="0">
                <a:moveTo>
                  <a:pt x="254545" y="843"/>
                </a:moveTo>
                <a:cubicBezTo>
                  <a:pt x="115007" y="843"/>
                  <a:pt x="843" y="115007"/>
                  <a:pt x="843" y="254545"/>
                </a:cubicBezTo>
                <a:lnTo>
                  <a:pt x="843" y="646179"/>
                </a:lnTo>
                <a:cubicBezTo>
                  <a:pt x="843" y="785716"/>
                  <a:pt x="115007" y="899880"/>
                  <a:pt x="254545" y="899880"/>
                </a:cubicBezTo>
                <a:lnTo>
                  <a:pt x="3397573" y="901157"/>
                </a:lnTo>
                <a:cubicBezTo>
                  <a:pt x="3397573" y="901157"/>
                  <a:pt x="3350035" y="1034834"/>
                  <a:pt x="3332061" y="1070422"/>
                </a:cubicBezTo>
                <a:cubicBezTo>
                  <a:pt x="3326233" y="1081980"/>
                  <a:pt x="3337757" y="1094519"/>
                  <a:pt x="3350199" y="1090263"/>
                </a:cubicBezTo>
                <a:cubicBezTo>
                  <a:pt x="3487542" y="1043641"/>
                  <a:pt x="3579279" y="968536"/>
                  <a:pt x="3641092" y="901125"/>
                </a:cubicBezTo>
                <a:lnTo>
                  <a:pt x="6784121" y="899848"/>
                </a:lnTo>
                <a:cubicBezTo>
                  <a:pt x="6923658" y="899848"/>
                  <a:pt x="7037822" y="785684"/>
                  <a:pt x="7037822" y="646146"/>
                </a:cubicBezTo>
                <a:lnTo>
                  <a:pt x="7037822" y="254545"/>
                </a:lnTo>
                <a:cubicBezTo>
                  <a:pt x="7037822" y="115007"/>
                  <a:pt x="6923658" y="843"/>
                  <a:pt x="6784121" y="843"/>
                </a:cubicBezTo>
                <a:lnTo>
                  <a:pt x="254545" y="843"/>
                </a:lnTo>
                <a:close/>
              </a:path>
            </a:pathLst>
          </a:custGeom>
          <a:solidFill>
            <a:srgbClr val="3B5CF6"/>
          </a:solidFill>
          <a:ln>
            <a:noFill/>
          </a:ln>
        </p:spPr>
        <p:txBody>
          <a:bodyPr spcFirstLastPara="1" wrap="square" lIns="189000" tIns="54000" rIns="189000" bIns="189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chemeClr val="lt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ХТО МАЄ ПРАВО НА ОТРИМАННЯ ВАУЧЕРА?</a:t>
            </a:r>
            <a:endParaRPr lang="ru-RU" sz="2000" b="1" dirty="0">
              <a:solidFill>
                <a:schemeClr val="lt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614" y="949124"/>
            <a:ext cx="850281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віком старше 45 років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(до досягнення пенсійного віку), страховий стаж яких не менш як 15 років;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звільнені з військової служби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(крім військовослужбовців строкової служби)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зв’язку зі скороченням чисельності штату або за станом здоров’я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наявності вислуги не менше 10 років, та не набули права на пенсію відповідно до 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Закону України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«Про пенсійне забезпечення осіб, звільнених з військової служби, та деяких інших осіб»;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звільнені з військової служби після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 у проведенні антитерористичної операції,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здійсненні заходів із забезпечення національної безпеки і оборони України у зв’язку з військовою агресією </a:t>
            </a:r>
            <a:r>
              <a:rPr lang="uk-UA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Російської Федерації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умови звернення за ваучером протягом трьох років з дня звільнення;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 переміщені особи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працездатного віку за відсутності підходящої роботи;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стосовно яких встановлено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позбавлення особистої свободи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внаслідок збройної агресії проти України, після їх звільнення;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з інвалідністю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відсутності підходящої роботи;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соби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у період воєнного стану в Україні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отримали поранення, контузію, каліцтво або захворювання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 військової агресії.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6"/>
          <p:cNvSpPr/>
          <p:nvPr/>
        </p:nvSpPr>
        <p:spPr>
          <a:xfrm>
            <a:off x="447868" y="425732"/>
            <a:ext cx="3445119" cy="1783554"/>
          </a:xfrm>
          <a:custGeom>
            <a:avLst/>
            <a:gdLst/>
            <a:ahLst/>
            <a:cxnLst/>
            <a:rect l="l" t="t" r="r" b="b"/>
            <a:pathLst>
              <a:path w="7800975" h="4038600" extrusionOk="0">
                <a:moveTo>
                  <a:pt x="7797165" y="2741866"/>
                </a:moveTo>
                <a:lnTo>
                  <a:pt x="7797165" y="745236"/>
                </a:lnTo>
                <a:cubicBezTo>
                  <a:pt x="7797165" y="339281"/>
                  <a:pt x="7465028" y="7144"/>
                  <a:pt x="7059073" y="7144"/>
                </a:cubicBezTo>
                <a:lnTo>
                  <a:pt x="745236" y="7144"/>
                </a:lnTo>
                <a:cubicBezTo>
                  <a:pt x="339281" y="7144"/>
                  <a:pt x="7144" y="339281"/>
                  <a:pt x="7144" y="745236"/>
                </a:cubicBezTo>
                <a:lnTo>
                  <a:pt x="7144" y="2741866"/>
                </a:lnTo>
                <a:cubicBezTo>
                  <a:pt x="7144" y="3147822"/>
                  <a:pt x="339281" y="3479959"/>
                  <a:pt x="745236" y="3479959"/>
                </a:cubicBezTo>
                <a:lnTo>
                  <a:pt x="6693027" y="3479959"/>
                </a:lnTo>
                <a:cubicBezTo>
                  <a:pt x="6872859" y="3675983"/>
                  <a:pt x="7139750" y="3894487"/>
                  <a:pt x="7539324" y="4030218"/>
                </a:cubicBezTo>
                <a:cubicBezTo>
                  <a:pt x="7575614" y="4042505"/>
                  <a:pt x="7609142" y="4006120"/>
                  <a:pt x="7592092" y="3972497"/>
                </a:cubicBezTo>
                <a:cubicBezTo>
                  <a:pt x="7534085" y="3857720"/>
                  <a:pt x="7416642" y="3685508"/>
                  <a:pt x="7402640" y="3394424"/>
                </a:cubicBezTo>
                <a:cubicBezTo>
                  <a:pt x="7636764" y="3270218"/>
                  <a:pt x="7797165" y="3023902"/>
                  <a:pt x="7797165" y="2741866"/>
                </a:cubicBezTo>
                <a:close/>
              </a:path>
            </a:pathLst>
          </a:custGeom>
          <a:solidFill>
            <a:srgbClr val="3C5CF6"/>
          </a:solidFill>
          <a:ln>
            <a:noFill/>
          </a:ln>
        </p:spPr>
        <p:txBody>
          <a:bodyPr spcFirstLastPara="1" wrap="square" lIns="189000" tIns="34275" rIns="189000" bIns="297000" anchor="ctr" anchorCtr="0">
            <a:noAutofit/>
          </a:bodyPr>
          <a:lstStyle/>
          <a:p>
            <a:pPr lvl="0" algn="ctr"/>
            <a:r>
              <a:rPr lang="ru-RU" sz="2000" b="1" dirty="0" smtClean="0">
                <a:solidFill>
                  <a:schemeClr val="lt1"/>
                </a:solidFill>
                <a:latin typeface="Times New Roman" pitchFamily="18" charset="0"/>
                <a:ea typeface="Poppins Light"/>
                <a:cs typeface="Times New Roman" pitchFamily="18" charset="0"/>
                <a:sym typeface="Poppins Light"/>
              </a:rPr>
              <a:t>ХТО НЕ МАЄ ПРАВА НА ОТРИМАННЯ ВАУЧЕРА?</a:t>
            </a:r>
            <a:endParaRPr lang="ru-RU" sz="2000" b="1" dirty="0">
              <a:solidFill>
                <a:schemeClr val="lt1"/>
              </a:solidFill>
              <a:latin typeface="Times New Roman" pitchFamily="18" charset="0"/>
              <a:ea typeface="Poppins Light"/>
              <a:cs typeface="Times New Roman" pitchFamily="18" charset="0"/>
              <a:sym typeface="Poppins Light"/>
            </a:endParaRPr>
          </a:p>
        </p:txBody>
      </p:sp>
      <p:sp>
        <p:nvSpPr>
          <p:cNvPr id="112" name="Google Shape;112;p26"/>
          <p:cNvSpPr/>
          <p:nvPr/>
        </p:nvSpPr>
        <p:spPr>
          <a:xfrm>
            <a:off x="4224758" y="590308"/>
            <a:ext cx="717631" cy="763929"/>
          </a:xfrm>
          <a:prstGeom prst="roundRect">
            <a:avLst>
              <a:gd name="adj" fmla="val 16667"/>
            </a:avLst>
          </a:prstGeom>
          <a:solidFill>
            <a:srgbClr val="3B5CF6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01</a:t>
            </a:r>
            <a:endParaRPr sz="18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13" name="Google Shape;113;p26"/>
          <p:cNvSpPr/>
          <p:nvPr/>
        </p:nvSpPr>
        <p:spPr>
          <a:xfrm>
            <a:off x="5019675" y="474562"/>
            <a:ext cx="3688030" cy="868463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не мають професійної (професійно-технічної), фахової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передвищої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або вищої освіти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Google Shape;114;p26"/>
          <p:cNvSpPr/>
          <p:nvPr/>
        </p:nvSpPr>
        <p:spPr>
          <a:xfrm>
            <a:off x="4213185" y="1805650"/>
            <a:ext cx="694481" cy="729206"/>
          </a:xfrm>
          <a:prstGeom prst="roundRect">
            <a:avLst>
              <a:gd name="adj" fmla="val 16667"/>
            </a:avLst>
          </a:prstGeom>
          <a:solidFill>
            <a:srgbClr val="3B5CF6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02</a:t>
            </a:r>
            <a:endParaRPr sz="18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15" name="Google Shape;115;p26"/>
          <p:cNvSpPr/>
          <p:nvPr/>
        </p:nvSpPr>
        <p:spPr>
          <a:xfrm>
            <a:off x="5019675" y="1551008"/>
            <a:ext cx="3688030" cy="740779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зареєстровані в центрі зайнятості як безробітні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Google Shape;116;p26"/>
          <p:cNvSpPr/>
          <p:nvPr/>
        </p:nvSpPr>
        <p:spPr>
          <a:xfrm>
            <a:off x="4201610" y="3275635"/>
            <a:ext cx="682906" cy="706056"/>
          </a:xfrm>
          <a:prstGeom prst="roundRect">
            <a:avLst>
              <a:gd name="adj" fmla="val 16667"/>
            </a:avLst>
          </a:prstGeom>
          <a:solidFill>
            <a:srgbClr val="3B5CF6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lt1"/>
                </a:solidFill>
                <a:latin typeface="Times New Roman" pitchFamily="18" charset="0"/>
                <a:ea typeface="Poppins SemiBold"/>
                <a:cs typeface="Times New Roman" pitchFamily="18" charset="0"/>
                <a:sym typeface="Poppins SemiBold"/>
              </a:rPr>
              <a:t>03</a:t>
            </a:r>
            <a:endParaRPr sz="1800" b="1" dirty="0">
              <a:solidFill>
                <a:schemeClr val="lt1"/>
              </a:solidFill>
              <a:latin typeface="Times New Roman" pitchFamily="18" charset="0"/>
              <a:ea typeface="Poppins SemiBold"/>
              <a:cs typeface="Times New Roman" pitchFamily="18" charset="0"/>
              <a:sym typeface="Poppins SemiBold"/>
            </a:endParaRPr>
          </a:p>
        </p:txBody>
      </p:sp>
      <p:sp>
        <p:nvSpPr>
          <p:cNvPr id="117" name="Google Shape;117;p26"/>
          <p:cNvSpPr/>
          <p:nvPr/>
        </p:nvSpPr>
        <p:spPr>
          <a:xfrm>
            <a:off x="5019675" y="2558005"/>
            <a:ext cx="3672912" cy="2176041"/>
          </a:xfrm>
          <a:prstGeom prst="roundRect">
            <a:avLst>
              <a:gd name="adj" fmla="val 16667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64800" tIns="34275" rIns="64800" bIns="34275" anchor="ctr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проходили протягом останніх трьох років перепідготовку за рахунок коштів Фонду загальнообов’язкового державного соціального страхування України на випадок безробіття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0" name="Google Shape;12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812801" y="2025650"/>
            <a:ext cx="1247140" cy="3117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541;p43"/>
          <p:cNvSpPr/>
          <p:nvPr/>
        </p:nvSpPr>
        <p:spPr>
          <a:xfrm>
            <a:off x="1770927" y="150471"/>
            <a:ext cx="5995685" cy="717630"/>
          </a:xfrm>
          <a:custGeom>
            <a:avLst/>
            <a:gdLst/>
            <a:ahLst/>
            <a:cxnLst/>
            <a:rect l="l" t="t" r="r" b="b"/>
            <a:pathLst>
              <a:path w="7035800" h="1090238" extrusionOk="0">
                <a:moveTo>
                  <a:pt x="254545" y="843"/>
                </a:moveTo>
                <a:cubicBezTo>
                  <a:pt x="115007" y="843"/>
                  <a:pt x="843" y="115007"/>
                  <a:pt x="843" y="254545"/>
                </a:cubicBezTo>
                <a:lnTo>
                  <a:pt x="843" y="646179"/>
                </a:lnTo>
                <a:cubicBezTo>
                  <a:pt x="843" y="785716"/>
                  <a:pt x="115007" y="899880"/>
                  <a:pt x="254545" y="899880"/>
                </a:cubicBezTo>
                <a:lnTo>
                  <a:pt x="3397573" y="901157"/>
                </a:lnTo>
                <a:cubicBezTo>
                  <a:pt x="3397573" y="901157"/>
                  <a:pt x="3350035" y="1034834"/>
                  <a:pt x="3332061" y="1070422"/>
                </a:cubicBezTo>
                <a:cubicBezTo>
                  <a:pt x="3326233" y="1081980"/>
                  <a:pt x="3337757" y="1094519"/>
                  <a:pt x="3350199" y="1090263"/>
                </a:cubicBezTo>
                <a:cubicBezTo>
                  <a:pt x="3487542" y="1043641"/>
                  <a:pt x="3579279" y="968536"/>
                  <a:pt x="3641092" y="901125"/>
                </a:cubicBezTo>
                <a:lnTo>
                  <a:pt x="6784121" y="899848"/>
                </a:lnTo>
                <a:cubicBezTo>
                  <a:pt x="6923658" y="899848"/>
                  <a:pt x="7037822" y="785684"/>
                  <a:pt x="7037822" y="646146"/>
                </a:cubicBezTo>
                <a:lnTo>
                  <a:pt x="7037822" y="254545"/>
                </a:lnTo>
                <a:cubicBezTo>
                  <a:pt x="7037822" y="115007"/>
                  <a:pt x="6923658" y="843"/>
                  <a:pt x="6784121" y="843"/>
                </a:cubicBezTo>
                <a:lnTo>
                  <a:pt x="254545" y="843"/>
                </a:lnTo>
                <a:close/>
              </a:path>
            </a:pathLst>
          </a:custGeom>
          <a:solidFill>
            <a:srgbClr val="3B5CF6"/>
          </a:solidFill>
          <a:ln>
            <a:noFill/>
          </a:ln>
        </p:spPr>
        <p:txBody>
          <a:bodyPr spcFirstLastPara="1" wrap="square" lIns="189000" tIns="54000" rIns="189000" bIns="189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1500" dirty="0">
              <a:solidFill>
                <a:schemeClr val="lt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22" name="Google Shape;222;p34"/>
          <p:cNvSpPr/>
          <p:nvPr/>
        </p:nvSpPr>
        <p:spPr>
          <a:xfrm>
            <a:off x="1015500" y="1195985"/>
            <a:ext cx="2108700" cy="3483111"/>
          </a:xfrm>
          <a:prstGeom prst="roundRect">
            <a:avLst>
              <a:gd name="adj" fmla="val 7633"/>
            </a:avLst>
          </a:prstGeom>
          <a:solidFill>
            <a:schemeClr val="lt1"/>
          </a:solidFill>
          <a:ln>
            <a:noFill/>
          </a:ln>
          <a:effectLst>
            <a:outerShdw blurRad="127000" sx="102000" sy="102000" algn="ctr" rotWithShape="0">
              <a:schemeClr val="dk1">
                <a:alpha val="6666"/>
              </a:scheme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23" name="Google Shape;223;p34"/>
          <p:cNvSpPr/>
          <p:nvPr/>
        </p:nvSpPr>
        <p:spPr>
          <a:xfrm>
            <a:off x="3514832" y="1660389"/>
            <a:ext cx="2108700" cy="3483111"/>
          </a:xfrm>
          <a:prstGeom prst="roundRect">
            <a:avLst>
              <a:gd name="adj" fmla="val 7633"/>
            </a:avLst>
          </a:prstGeom>
          <a:solidFill>
            <a:schemeClr val="lt1"/>
          </a:solidFill>
          <a:ln>
            <a:noFill/>
          </a:ln>
          <a:effectLst>
            <a:outerShdw blurRad="127000" sx="102000" sy="102000" algn="ctr" rotWithShape="0">
              <a:schemeClr val="dk1">
                <a:alpha val="6666"/>
              </a:scheme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24" name="Google Shape;224;p34"/>
          <p:cNvSpPr/>
          <p:nvPr/>
        </p:nvSpPr>
        <p:spPr>
          <a:xfrm>
            <a:off x="6014165" y="1195985"/>
            <a:ext cx="2108700" cy="3483111"/>
          </a:xfrm>
          <a:prstGeom prst="roundRect">
            <a:avLst>
              <a:gd name="adj" fmla="val 7633"/>
            </a:avLst>
          </a:prstGeom>
          <a:solidFill>
            <a:schemeClr val="lt1"/>
          </a:solidFill>
          <a:ln>
            <a:noFill/>
          </a:ln>
          <a:effectLst>
            <a:outerShdw blurRad="127000" sx="102000" sy="102000" algn="ctr" rotWithShape="0">
              <a:schemeClr val="dk1">
                <a:alpha val="6666"/>
              </a:scheme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226" name="Google Shape;226;p34"/>
          <p:cNvSpPr/>
          <p:nvPr/>
        </p:nvSpPr>
        <p:spPr>
          <a:xfrm>
            <a:off x="857250" y="3146596"/>
            <a:ext cx="2487834" cy="1645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 про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професійну (професійно-технічну), 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фахову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передвищу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або вищу освіту (дублікат такого документа 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еДокумент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8" name="Google Shape;228;p34"/>
          <p:cNvSpPr/>
          <p:nvPr/>
        </p:nvSpPr>
        <p:spPr>
          <a:xfrm>
            <a:off x="3516603" y="3146597"/>
            <a:ext cx="2108205" cy="530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громадянина 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Google Shape;229;p34"/>
          <p:cNvSpPr txBox="1"/>
          <p:nvPr/>
        </p:nvSpPr>
        <p:spPr>
          <a:xfrm>
            <a:off x="5690507" y="2789500"/>
            <a:ext cx="2979964" cy="287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реєстраційний номер облікової картки платника податків (крім осіб, які через свої релігійні переконання відмовились від його прийняття</a:t>
            </a: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uk-UA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 документи відповідно до категорії особи, якій видається ваучер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uk-UA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6014659" y="3146596"/>
            <a:ext cx="2108205" cy="1532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31" name="Google Shape;231;p34"/>
          <p:cNvSpPr txBox="1"/>
          <p:nvPr/>
        </p:nvSpPr>
        <p:spPr>
          <a:xfrm>
            <a:off x="2009774" y="114300"/>
            <a:ext cx="5240111" cy="684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indent="0" algn="ctr">
              <a:buNone/>
            </a:pP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ВАУЧЕР ВИДАЄТЬСЯ 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ОДНОРАЗОВО</a:t>
            </a: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ДІЄ </a:t>
            </a:r>
            <a:r>
              <a:rPr lang="uk-UA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90 </a:t>
            </a:r>
            <a:r>
              <a:rPr lang="uk-UA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ДНІВ ПІСЛЯ ВИДАЧІ</a:t>
            </a:r>
            <a:endParaRPr 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2" name="Google Shape;232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02321" y="1517545"/>
            <a:ext cx="1135059" cy="1369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38832" y="1451986"/>
            <a:ext cx="859366" cy="1434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flipH="1">
            <a:off x="4279142" y="1436718"/>
            <a:ext cx="580080" cy="145020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63286" y="821803"/>
            <a:ext cx="8801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ОТРИМАННЯ ВАУЧЕРА ПОТРІБНО ЗВЕРНУТИСЯ ДО ЦЕНТРУ ЗАЙНЯТОСТІ, </a:t>
            </a:r>
          </a:p>
          <a:p>
            <a:pPr marL="0" indent="0" algn="ctr">
              <a:buNone/>
            </a:pPr>
            <a:r>
              <a:rPr lang="uk-UA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НАДАТИ ЗАЯВУ ТА ВІДПОВІДНІ ДОКУМЕНТИ</a:t>
            </a:r>
            <a:r>
              <a:rPr lang="uk-UA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PTMON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770</Words>
  <Application>Microsoft Office PowerPoint</Application>
  <PresentationFormat>Екран (16:9)</PresentationFormat>
  <Paragraphs>110</Paragraphs>
  <Slides>12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Poppins Light</vt:lpstr>
      <vt:lpstr>Poppins SemiBold</vt:lpstr>
      <vt:lpstr>PT Sans</vt:lpstr>
      <vt:lpstr>Simple Light</vt:lpstr>
      <vt:lpstr>PPTMON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troyno</cp:lastModifiedBy>
  <cp:revision>52</cp:revision>
  <dcterms:modified xsi:type="dcterms:W3CDTF">2024-06-12T12:45:56Z</dcterms:modified>
</cp:coreProperties>
</file>