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6" r:id="rId3"/>
    <p:sldId id="258" r:id="rId4"/>
    <p:sldId id="261" r:id="rId5"/>
    <p:sldId id="264" r:id="rId6"/>
    <p:sldId id="267" r:id="rId7"/>
    <p:sldId id="268" r:id="rId8"/>
    <p:sldId id="270" r:id="rId9"/>
    <p:sldId id="271" r:id="rId10"/>
    <p:sldId id="272" r:id="rId11"/>
    <p:sldId id="273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8288000" cy="10287000"/>
  <p:notesSz cx="6858000" cy="9144000"/>
  <p:embeddedFontLst>
    <p:embeddedFont>
      <p:font typeface="Times Neue Roman Bold" panose="020B0604020202020204" charset="0"/>
      <p:regular r:id="rId21"/>
    </p:embeddedFont>
    <p:embeddedFont>
      <p:font typeface="Clear Sans Bold" panose="020B0604020202020204" charset="0"/>
      <p:regular r:id="rId22"/>
    </p:embeddedFont>
    <p:embeddedFont>
      <p:font typeface="Cormorant Garamond Medium Bold" panose="020B0604020202020204" charset="-52"/>
      <p:regular r:id="rId23"/>
    </p:embeddedFont>
    <p:embeddedFont>
      <p:font typeface="Clear Sans Regular Bold" panose="020B0604020202020204" charset="0"/>
      <p:regular r:id="rId24"/>
    </p:embeddedFont>
    <p:embeddedFont>
      <p:font typeface="Cormorant Garamond Medium Bold Italics" panose="020B0604020202020204" charset="-52"/>
      <p:regular r:id="rId25"/>
    </p:embeddedFont>
    <p:embeddedFont>
      <p:font typeface="Cormorant Garamond Medium" panose="020B0604020202020204" charset="-52"/>
      <p:regular r:id="rId26"/>
    </p:embeddedFont>
    <p:embeddedFont>
      <p:font typeface="Roboto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53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13.svg"/><Relationship Id="rId9" Type="http://schemas.openxmlformats.org/officeDocument/2006/relationships/image" Target="../media/image42.png"/><Relationship Id="rId14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13.svg"/><Relationship Id="rId9" Type="http://schemas.openxmlformats.org/officeDocument/2006/relationships/image" Target="../media/image46.png"/><Relationship Id="rId14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3.png"/><Relationship Id="rId18" Type="http://schemas.openxmlformats.org/officeDocument/2006/relationships/image" Target="../media/image103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97.svg"/><Relationship Id="rId17" Type="http://schemas.openxmlformats.org/officeDocument/2006/relationships/image" Target="../media/image55.png"/><Relationship Id="rId2" Type="http://schemas.openxmlformats.org/officeDocument/2006/relationships/image" Target="../media/image2.png"/><Relationship Id="rId16" Type="http://schemas.openxmlformats.org/officeDocument/2006/relationships/image" Target="../media/image10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sv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10" Type="http://schemas.openxmlformats.org/officeDocument/2006/relationships/image" Target="../media/image95.svg"/><Relationship Id="rId4" Type="http://schemas.openxmlformats.org/officeDocument/2006/relationships/image" Target="../media/image91.svg"/><Relationship Id="rId9" Type="http://schemas.openxmlformats.org/officeDocument/2006/relationships/image" Target="../media/image51.png"/><Relationship Id="rId14" Type="http://schemas.openxmlformats.org/officeDocument/2006/relationships/image" Target="../media/image9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61.png"/><Relationship Id="rId18" Type="http://schemas.openxmlformats.org/officeDocument/2006/relationships/image" Target="../media/image119.svg"/><Relationship Id="rId3" Type="http://schemas.openxmlformats.org/officeDocument/2006/relationships/image" Target="../media/image105.svg"/><Relationship Id="rId7" Type="http://schemas.openxmlformats.org/officeDocument/2006/relationships/image" Target="../media/image58.png"/><Relationship Id="rId12" Type="http://schemas.openxmlformats.org/officeDocument/2006/relationships/image" Target="../media/image113.svg"/><Relationship Id="rId17" Type="http://schemas.openxmlformats.org/officeDocument/2006/relationships/image" Target="../media/image63.png"/><Relationship Id="rId2" Type="http://schemas.openxmlformats.org/officeDocument/2006/relationships/image" Target="../media/image56.png"/><Relationship Id="rId16" Type="http://schemas.openxmlformats.org/officeDocument/2006/relationships/image" Target="../media/image1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sv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image" Target="../media/image111.svg"/><Relationship Id="rId4" Type="http://schemas.openxmlformats.org/officeDocument/2006/relationships/image" Target="../media/image2.png"/><Relationship Id="rId9" Type="http://schemas.openxmlformats.org/officeDocument/2006/relationships/image" Target="../media/image59.png"/><Relationship Id="rId14" Type="http://schemas.openxmlformats.org/officeDocument/2006/relationships/image" Target="../media/image1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27.svg"/><Relationship Id="rId18" Type="http://schemas.openxmlformats.org/officeDocument/2006/relationships/image" Target="../media/image71.png"/><Relationship Id="rId3" Type="http://schemas.openxmlformats.org/officeDocument/2006/relationships/image" Target="../media/image105.svg"/><Relationship Id="rId21" Type="http://schemas.openxmlformats.org/officeDocument/2006/relationships/image" Target="../media/image135.svg"/><Relationship Id="rId7" Type="http://schemas.openxmlformats.org/officeDocument/2006/relationships/image" Target="../media/image121.svg"/><Relationship Id="rId12" Type="http://schemas.openxmlformats.org/officeDocument/2006/relationships/image" Target="../media/image68.png"/><Relationship Id="rId17" Type="http://schemas.openxmlformats.org/officeDocument/2006/relationships/image" Target="../media/image131.svg"/><Relationship Id="rId2" Type="http://schemas.openxmlformats.org/officeDocument/2006/relationships/image" Target="../media/image64.pn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25.svg"/><Relationship Id="rId5" Type="http://schemas.openxmlformats.org/officeDocument/2006/relationships/image" Target="../media/image2.png"/><Relationship Id="rId15" Type="http://schemas.openxmlformats.org/officeDocument/2006/relationships/image" Target="../media/image129.svg"/><Relationship Id="rId10" Type="http://schemas.openxmlformats.org/officeDocument/2006/relationships/image" Target="../media/image67.png"/><Relationship Id="rId19" Type="http://schemas.openxmlformats.org/officeDocument/2006/relationships/image" Target="../media/image133.svg"/><Relationship Id="rId4" Type="http://schemas.openxmlformats.org/officeDocument/2006/relationships/image" Target="../media/image56.png"/><Relationship Id="rId9" Type="http://schemas.openxmlformats.org/officeDocument/2006/relationships/image" Target="../media/image123.svg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svg"/><Relationship Id="rId13" Type="http://schemas.openxmlformats.org/officeDocument/2006/relationships/image" Target="../media/image77.png"/><Relationship Id="rId18" Type="http://schemas.openxmlformats.org/officeDocument/2006/relationships/image" Target="../media/image149.svg"/><Relationship Id="rId3" Type="http://schemas.openxmlformats.org/officeDocument/2006/relationships/image" Target="../media/image13.svg"/><Relationship Id="rId7" Type="http://schemas.openxmlformats.org/officeDocument/2006/relationships/image" Target="../media/image74.png"/><Relationship Id="rId12" Type="http://schemas.openxmlformats.org/officeDocument/2006/relationships/image" Target="../media/image143.svg"/><Relationship Id="rId17" Type="http://schemas.openxmlformats.org/officeDocument/2006/relationships/image" Target="../media/image79.png"/><Relationship Id="rId2" Type="http://schemas.openxmlformats.org/officeDocument/2006/relationships/image" Target="../media/image6.png"/><Relationship Id="rId16" Type="http://schemas.openxmlformats.org/officeDocument/2006/relationships/image" Target="../media/image147.svg"/><Relationship Id="rId20" Type="http://schemas.openxmlformats.org/officeDocument/2006/relationships/image" Target="../media/image1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svg"/><Relationship Id="rId11" Type="http://schemas.openxmlformats.org/officeDocument/2006/relationships/image" Target="../media/image76.png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10" Type="http://schemas.openxmlformats.org/officeDocument/2006/relationships/image" Target="../media/image141.svg"/><Relationship Id="rId19" Type="http://schemas.openxmlformats.org/officeDocument/2006/relationships/image" Target="../media/image80.png"/><Relationship Id="rId4" Type="http://schemas.openxmlformats.org/officeDocument/2006/relationships/image" Target="../media/image2.png"/><Relationship Id="rId9" Type="http://schemas.openxmlformats.org/officeDocument/2006/relationships/image" Target="../media/image75.png"/><Relationship Id="rId14" Type="http://schemas.openxmlformats.org/officeDocument/2006/relationships/image" Target="../media/image14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55.svg"/><Relationship Id="rId12" Type="http://schemas.openxmlformats.org/officeDocument/2006/relationships/image" Target="../media/image15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4.png"/><Relationship Id="rId5" Type="http://schemas.openxmlformats.org/officeDocument/2006/relationships/image" Target="../media/image153.svg"/><Relationship Id="rId10" Type="http://schemas.openxmlformats.org/officeDocument/2006/relationships/image" Target="../media/image157.svg"/><Relationship Id="rId4" Type="http://schemas.openxmlformats.org/officeDocument/2006/relationships/image" Target="../media/image81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svg"/><Relationship Id="rId13" Type="http://schemas.openxmlformats.org/officeDocument/2006/relationships/image" Target="../media/image89.png"/><Relationship Id="rId3" Type="http://schemas.openxmlformats.org/officeDocument/2006/relationships/image" Target="../media/image13.svg"/><Relationship Id="rId7" Type="http://schemas.openxmlformats.org/officeDocument/2006/relationships/image" Target="../media/image86.png"/><Relationship Id="rId12" Type="http://schemas.openxmlformats.org/officeDocument/2006/relationships/image" Target="../media/image16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svg"/><Relationship Id="rId11" Type="http://schemas.openxmlformats.org/officeDocument/2006/relationships/image" Target="../media/image88.png"/><Relationship Id="rId5" Type="http://schemas.openxmlformats.org/officeDocument/2006/relationships/image" Target="../media/image85.png"/><Relationship Id="rId10" Type="http://schemas.openxmlformats.org/officeDocument/2006/relationships/image" Target="../media/image165.svg"/><Relationship Id="rId4" Type="http://schemas.openxmlformats.org/officeDocument/2006/relationships/image" Target="../media/image2.png"/><Relationship Id="rId9" Type="http://schemas.openxmlformats.org/officeDocument/2006/relationships/image" Target="../media/image87.png"/><Relationship Id="rId14" Type="http://schemas.openxmlformats.org/officeDocument/2006/relationships/image" Target="../media/image16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9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6.sv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3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9.sv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1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13.svg"/><Relationship Id="rId9" Type="http://schemas.openxmlformats.org/officeDocument/2006/relationships/image" Target="../media/image35.png"/><Relationship Id="rId1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3870817"/>
            <a:ext cx="8127926" cy="2331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35"/>
              </a:lnSpc>
            </a:pPr>
            <a:r>
              <a:rPr lang="en-US" sz="7104">
                <a:solidFill>
                  <a:srgbClr val="FFFFFF"/>
                </a:solidFill>
                <a:latin typeface="Roboto Bold"/>
              </a:rPr>
              <a:t>Добавьте заголовок раздела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80067" y="4512337"/>
            <a:ext cx="8749366" cy="8749331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310" r="-4310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888673">
            <a:off x="11852059" y="-7578293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540288">
            <a:off x="1512543" y="2280180"/>
            <a:ext cx="6852900" cy="13534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744537">
            <a:off x="-9213543" y="3016559"/>
            <a:ext cx="15427992" cy="145408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92969" y="3956542"/>
            <a:ext cx="16302062" cy="288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8"/>
              </a:lnSpc>
            </a:pPr>
            <a:r>
              <a:rPr lang="en-US" sz="19065" spc="-381">
                <a:solidFill>
                  <a:srgbClr val="FF2931"/>
                </a:solidFill>
                <a:latin typeface="Times Neue Roman Bold"/>
              </a:rPr>
              <a:t>НМТ-2022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941833" y="-1618068"/>
            <a:ext cx="6500950" cy="6500924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6805" r="-36805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916" y="5745562"/>
            <a:ext cx="7555666" cy="45414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4916" y="1192911"/>
            <a:ext cx="7574323" cy="4552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-12622185" y="-602115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7074" y="1959961"/>
            <a:ext cx="1834986" cy="1509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40239" y="6668326"/>
            <a:ext cx="1116689" cy="13535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431411" y="1192911"/>
            <a:ext cx="7574323" cy="45526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425134" y="2128084"/>
            <a:ext cx="1055333" cy="13411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31411" y="5745562"/>
            <a:ext cx="7574323" cy="45526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425134" y="6668326"/>
            <a:ext cx="1070920" cy="13411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740009" y="8750267"/>
            <a:ext cx="1547991" cy="15367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0" y="38481"/>
            <a:ext cx="18461764" cy="131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Розподіл результатів виконання завдань блоку НМТ «Історія України» </a:t>
            </a:r>
            <a:r>
              <a:rPr lang="en-US" sz="4500">
                <a:solidFill>
                  <a:srgbClr val="FF2931"/>
                </a:solidFill>
                <a:latin typeface="Cormorant Garamond Medium"/>
              </a:rPr>
              <a:t> </a:t>
            </a:r>
          </a:p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 Italics"/>
              </a:rPr>
              <a:t>(за шкалою 100-200 балів)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1053" y="5704813"/>
            <a:ext cx="7521585" cy="45209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1053" y="1183860"/>
            <a:ext cx="7521585" cy="45209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-12622185" y="-602115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40239" y="1930495"/>
            <a:ext cx="1891951" cy="1556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54632" y="6668326"/>
            <a:ext cx="1106451" cy="1341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371593" y="5704813"/>
            <a:ext cx="7521585" cy="45209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371593" y="1183860"/>
            <a:ext cx="7521585" cy="45209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425134" y="2128084"/>
            <a:ext cx="1055333" cy="13411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425134" y="6668326"/>
            <a:ext cx="1070920" cy="13411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740009" y="8750267"/>
            <a:ext cx="1547991" cy="15367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-86882" y="-126780"/>
            <a:ext cx="18461764" cy="131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Розподіл результатів виконання завдань блоку НМТ «Математика» </a:t>
            </a:r>
            <a:r>
              <a:rPr lang="en-US" sz="4500">
                <a:solidFill>
                  <a:srgbClr val="FF2931"/>
                </a:solidFill>
                <a:latin typeface="Cormorant Garamond Medium"/>
              </a:rPr>
              <a:t> </a:t>
            </a:r>
          </a:p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 Italics"/>
              </a:rPr>
              <a:t>(за шкалою 100-200 балів)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3870817"/>
            <a:ext cx="8127926" cy="2331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35"/>
              </a:lnSpc>
            </a:pPr>
            <a:r>
              <a:rPr lang="en-US" sz="7104">
                <a:solidFill>
                  <a:srgbClr val="FFFFFF"/>
                </a:solidFill>
                <a:latin typeface="Roboto Bold"/>
              </a:rPr>
              <a:t>Добавьте заголовок раздела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40288">
            <a:off x="1512543" y="2280180"/>
            <a:ext cx="6852900" cy="135344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941833" y="-1618068"/>
            <a:ext cx="6500950" cy="6500924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6805" r="-36805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280067" y="4512337"/>
            <a:ext cx="8749366" cy="874933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310" r="-4310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888673">
            <a:off x="11852059" y="-7578293"/>
            <a:ext cx="15427992" cy="14540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744537">
            <a:off x="-9213543" y="3016559"/>
            <a:ext cx="15427992" cy="1454088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92969" y="3956542"/>
            <a:ext cx="16302062" cy="288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8"/>
              </a:lnSpc>
            </a:pPr>
            <a:r>
              <a:rPr lang="en-US" sz="19065" spc="-381">
                <a:solidFill>
                  <a:srgbClr val="FF2931"/>
                </a:solidFill>
                <a:latin typeface="Times Neue Roman Bold"/>
              </a:rPr>
              <a:t>НМТ-2023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420176" y="-2695093"/>
            <a:ext cx="15427992" cy="145408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95579" y="3922054"/>
            <a:ext cx="4701022" cy="5336246"/>
            <a:chOff x="0" y="0"/>
            <a:chExt cx="6268029" cy="711499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52111" y="0"/>
              <a:ext cx="3563806" cy="3563806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0" y="4542610"/>
              <a:ext cx="6268029" cy="2572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39"/>
                </a:lnSpc>
              </a:pPr>
              <a:r>
                <a:rPr lang="en-US" sz="5999" spc="233">
                  <a:solidFill>
                    <a:srgbClr val="FF2931"/>
                  </a:solidFill>
                  <a:latin typeface="Cormorant Garamond Medium Bold"/>
                </a:rPr>
                <a:t>Обов’язковий</a:t>
              </a:r>
            </a:p>
            <a:p>
              <a:pPr marL="0" lvl="0" indent="0" algn="ctr">
                <a:lnSpc>
                  <a:spcPts val="7739"/>
                </a:lnSpc>
                <a:spcBef>
                  <a:spcPct val="0"/>
                </a:spcBef>
              </a:pPr>
              <a:r>
                <a:rPr lang="en-US" sz="5999" spc="233">
                  <a:solidFill>
                    <a:srgbClr val="FF2931"/>
                  </a:solidFill>
                  <a:latin typeface="Cormorant Garamond Medium Bold"/>
                </a:rPr>
                <a:t>блок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421373" y="1211790"/>
              <a:ext cx="1425283" cy="114022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118253" y="3922054"/>
            <a:ext cx="4701022" cy="5336246"/>
            <a:chOff x="0" y="0"/>
            <a:chExt cx="6268029" cy="711499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52111" y="0"/>
              <a:ext cx="3563806" cy="3563806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0" y="4542610"/>
              <a:ext cx="6268029" cy="2572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40"/>
                </a:lnSpc>
              </a:pPr>
              <a:r>
                <a:rPr lang="en-US" sz="6000" spc="234">
                  <a:solidFill>
                    <a:srgbClr val="FF2931"/>
                  </a:solidFill>
                  <a:latin typeface="Cormorant Garamond Medium Bold"/>
                </a:rPr>
                <a:t> Додатковий</a:t>
              </a:r>
            </a:p>
            <a:p>
              <a:pPr marL="0" lvl="0" indent="0" algn="ctr">
                <a:lnSpc>
                  <a:spcPts val="7740"/>
                </a:lnSpc>
                <a:spcBef>
                  <a:spcPct val="0"/>
                </a:spcBef>
              </a:pPr>
              <a:r>
                <a:rPr lang="en-US" sz="6000" spc="234">
                  <a:solidFill>
                    <a:srgbClr val="FF2931"/>
                  </a:solidFill>
                  <a:latin typeface="Cormorant Garamond Medium Bold"/>
                </a:rPr>
                <a:t>блок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421373" y="1211790"/>
              <a:ext cx="1425283" cy="114022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763635" y="5668248"/>
            <a:ext cx="650529" cy="5204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42779" y="6640511"/>
            <a:ext cx="3606623" cy="7123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90682" y="241594"/>
            <a:ext cx="16473700" cy="232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8000">
                <a:solidFill>
                  <a:srgbClr val="FF2931"/>
                </a:solidFill>
                <a:latin typeface="Cormorant Garamond Medium Bold"/>
              </a:rPr>
              <a:t> НМТ міститиме</a:t>
            </a:r>
          </a:p>
          <a:p>
            <a:pPr algn="ctr">
              <a:lnSpc>
                <a:spcPts val="9120"/>
              </a:lnSpc>
            </a:pPr>
            <a:endParaRPr lang="en-US" sz="8000">
              <a:solidFill>
                <a:srgbClr val="FF2931"/>
              </a:solidFill>
              <a:latin typeface="Cormorant Garamond Medium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85105" y="6640511"/>
            <a:ext cx="3606623" cy="7123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479954" y="1660517"/>
            <a:ext cx="2895156" cy="29148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687872" y="8074558"/>
            <a:ext cx="3600128" cy="22124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41515" y="8229600"/>
            <a:ext cx="1623641" cy="181504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68833">
            <a:off x="13767965" y="-3917904"/>
            <a:ext cx="15427992" cy="1454088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341235" y="0"/>
            <a:ext cx="1946765" cy="392205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6501" y="6172200"/>
            <a:ext cx="210977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56834" y="1798163"/>
            <a:ext cx="4777276" cy="1644902"/>
          </a:xfrm>
          <a:prstGeom prst="rect">
            <a:avLst/>
          </a:prstGeom>
          <a:solidFill>
            <a:srgbClr val="FF2931"/>
          </a:solidFill>
        </p:spPr>
      </p:sp>
      <p:sp>
        <p:nvSpPr>
          <p:cNvPr id="3" name="AutoShape 3"/>
          <p:cNvSpPr/>
          <p:nvPr/>
        </p:nvSpPr>
        <p:spPr>
          <a:xfrm>
            <a:off x="5056834" y="3471404"/>
            <a:ext cx="4777276" cy="1644902"/>
          </a:xfrm>
          <a:prstGeom prst="rect">
            <a:avLst/>
          </a:prstGeom>
          <a:solidFill>
            <a:srgbClr val="FF8762"/>
          </a:solidFill>
        </p:spPr>
      </p:sp>
      <p:sp>
        <p:nvSpPr>
          <p:cNvPr id="4" name="AutoShape 4"/>
          <p:cNvSpPr/>
          <p:nvPr/>
        </p:nvSpPr>
        <p:spPr>
          <a:xfrm>
            <a:off x="5056834" y="5144645"/>
            <a:ext cx="4777276" cy="1644902"/>
          </a:xfrm>
          <a:prstGeom prst="rect">
            <a:avLst/>
          </a:prstGeom>
          <a:solidFill>
            <a:srgbClr val="FBAE84"/>
          </a:solidFill>
        </p:spPr>
      </p:sp>
      <p:sp>
        <p:nvSpPr>
          <p:cNvPr id="5" name="AutoShape 5"/>
          <p:cNvSpPr/>
          <p:nvPr/>
        </p:nvSpPr>
        <p:spPr>
          <a:xfrm>
            <a:off x="5056834" y="6817886"/>
            <a:ext cx="9951391" cy="1644902"/>
          </a:xfrm>
          <a:prstGeom prst="rect">
            <a:avLst/>
          </a:prstGeom>
          <a:solidFill>
            <a:srgbClr val="FF66C4">
              <a:alpha val="29804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5056834" y="6817886"/>
            <a:ext cx="4777276" cy="1644902"/>
          </a:xfrm>
          <a:prstGeom prst="rect">
            <a:avLst/>
          </a:prstGeom>
          <a:solidFill>
            <a:srgbClr val="FF1F73"/>
          </a:solidFill>
        </p:spPr>
      </p:sp>
      <p:grpSp>
        <p:nvGrpSpPr>
          <p:cNvPr id="7" name="Group 7"/>
          <p:cNvGrpSpPr/>
          <p:nvPr/>
        </p:nvGrpSpPr>
        <p:grpSpPr>
          <a:xfrm rot="-8100000">
            <a:off x="9248080" y="7059242"/>
            <a:ext cx="1164053" cy="1162190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7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482594" y="1855195"/>
            <a:ext cx="783092" cy="1530837"/>
            <a:chOff x="0" y="0"/>
            <a:chExt cx="1044123" cy="204111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4422" r="24422"/>
            <a:stretch>
              <a:fillRect/>
            </a:stretch>
          </p:blipFill>
          <p:spPr>
            <a:xfrm>
              <a:off x="0" y="0"/>
              <a:ext cx="1044123" cy="204111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35672" y="612761"/>
              <a:ext cx="7727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2931"/>
                  </a:solidFill>
                  <a:latin typeface="Clear Sans Bold"/>
                </a:rPr>
                <a:t>01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482594" y="3519801"/>
            <a:ext cx="783092" cy="1530837"/>
            <a:chOff x="0" y="0"/>
            <a:chExt cx="1044123" cy="204111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4422" r="24422"/>
            <a:stretch>
              <a:fillRect/>
            </a:stretch>
          </p:blipFill>
          <p:spPr>
            <a:xfrm>
              <a:off x="0" y="0"/>
              <a:ext cx="1044123" cy="2041115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35672" y="612761"/>
              <a:ext cx="7727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BAE84"/>
                  </a:solidFill>
                  <a:latin typeface="Clear Sans Bold"/>
                </a:rPr>
                <a:t>02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82594" y="5201678"/>
            <a:ext cx="783092" cy="1530837"/>
            <a:chOff x="0" y="0"/>
            <a:chExt cx="1044123" cy="204111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4422" r="24422"/>
            <a:stretch>
              <a:fillRect/>
            </a:stretch>
          </p:blipFill>
          <p:spPr>
            <a:xfrm>
              <a:off x="0" y="0"/>
              <a:ext cx="1044123" cy="2041115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35672" y="612761"/>
              <a:ext cx="7727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6996C"/>
                  </a:solidFill>
                  <a:latin typeface="Clear Sans Bold"/>
                </a:rPr>
                <a:t>03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82594" y="6874919"/>
            <a:ext cx="783092" cy="1530837"/>
            <a:chOff x="0" y="0"/>
            <a:chExt cx="1044123" cy="204111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4422" r="24422"/>
            <a:stretch>
              <a:fillRect/>
            </a:stretch>
          </p:blipFill>
          <p:spPr>
            <a:xfrm>
              <a:off x="0" y="0"/>
              <a:ext cx="1044123" cy="2041115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135672" y="612761"/>
              <a:ext cx="772779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1F73"/>
                  </a:solidFill>
                  <a:latin typeface="Clear Sans Bold"/>
                </a:rPr>
                <a:t>04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85600" y="-61192"/>
            <a:ext cx="16473700" cy="174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6000">
                <a:solidFill>
                  <a:srgbClr val="FF2931"/>
                </a:solidFill>
                <a:latin typeface="Cormorant Garamond Medium Bold"/>
              </a:rPr>
              <a:t>Плануємо, що обов’язковий блок буде складатися з чотирьох предметів: 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0845420" y="3921216"/>
            <a:ext cx="15427992" cy="1454088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268833">
            <a:off x="14418634" y="-5472279"/>
            <a:ext cx="15427992" cy="1454088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30500" y="3572843"/>
            <a:ext cx="1477795" cy="14777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195475" y="1855195"/>
            <a:ext cx="1612820" cy="161620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24485" y="5155413"/>
            <a:ext cx="1661319" cy="163413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159344" y="6789547"/>
            <a:ext cx="1897490" cy="167324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632604" y="2477858"/>
            <a:ext cx="4361547" cy="34892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0" y="7824009"/>
            <a:ext cx="2400297" cy="2462991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0985932" y="6849762"/>
            <a:ext cx="4142724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FF2931"/>
                </a:solidFill>
                <a:latin typeface="Clear Sans Regular Bold"/>
              </a:rPr>
              <a:t>на вибір вступників будуть запропоновані </a:t>
            </a:r>
            <a:r>
              <a:rPr lang="en-US" sz="2000" u="sng" spc="100">
                <a:solidFill>
                  <a:srgbClr val="FF2931"/>
                </a:solidFill>
                <a:latin typeface="Clear Sans Regular Bold"/>
              </a:rPr>
              <a:t>англійська</a:t>
            </a:r>
            <a:r>
              <a:rPr lang="en-US" sz="2000" spc="100">
                <a:solidFill>
                  <a:srgbClr val="FF2931"/>
                </a:solidFill>
                <a:latin typeface="Clear Sans Regular Bold"/>
              </a:rPr>
              <a:t>, </a:t>
            </a:r>
            <a:r>
              <a:rPr lang="en-US" sz="2000" u="sng" spc="100">
                <a:solidFill>
                  <a:srgbClr val="FF2931"/>
                </a:solidFill>
                <a:latin typeface="Clear Sans Regular Bold"/>
              </a:rPr>
              <a:t>французька</a:t>
            </a:r>
            <a:r>
              <a:rPr lang="en-US" sz="2000" spc="100">
                <a:solidFill>
                  <a:srgbClr val="FF2931"/>
                </a:solidFill>
                <a:latin typeface="Clear Sans Regular Bold"/>
              </a:rPr>
              <a:t>, </a:t>
            </a:r>
            <a:r>
              <a:rPr lang="en-US" sz="2000" u="sng" spc="100">
                <a:solidFill>
                  <a:srgbClr val="FF2931"/>
                </a:solidFill>
                <a:latin typeface="Clear Sans Regular Bold"/>
              </a:rPr>
              <a:t>німецька</a:t>
            </a:r>
            <a:r>
              <a:rPr lang="en-US" sz="2000" spc="100">
                <a:solidFill>
                  <a:srgbClr val="FF2931"/>
                </a:solidFill>
                <a:latin typeface="Clear Sans Regular Bold"/>
              </a:rPr>
              <a:t> та</a:t>
            </a:r>
            <a:r>
              <a:rPr lang="en-US" sz="2000" u="sng" spc="100">
                <a:solidFill>
                  <a:srgbClr val="FF2931"/>
                </a:solidFill>
                <a:latin typeface="Clear Sans Regular Bold"/>
              </a:rPr>
              <a:t> іспанська </a:t>
            </a:r>
            <a:r>
              <a:rPr lang="en-US" sz="2000" spc="100">
                <a:solidFill>
                  <a:srgbClr val="FF2931"/>
                </a:solidFill>
                <a:latin typeface="Clear Sans Regular Bold"/>
              </a:rPr>
              <a:t>мови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268833">
            <a:off x="15065407" y="-3349225"/>
            <a:ext cx="15427992" cy="1454088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478334" y="7127501"/>
            <a:ext cx="1953145" cy="3159499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6265686" y="2197323"/>
            <a:ext cx="3235874" cy="82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4"/>
              </a:lnSpc>
            </a:pPr>
            <a:r>
              <a:rPr lang="en-US" sz="2600" spc="101">
                <a:solidFill>
                  <a:srgbClr val="FFFFFF"/>
                </a:solidFill>
                <a:latin typeface="Cormorant Garamond Medium Bold"/>
              </a:rPr>
              <a:t>УКРАЇНСЬКА </a:t>
            </a:r>
          </a:p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Cormorant Garamond Medium Bold"/>
              </a:rPr>
              <a:t>МОВА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796656" y="4059938"/>
            <a:ext cx="3235874" cy="40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Cormorant Garamond Medium Bold"/>
              </a:rPr>
              <a:t>МАТЕМАТИКА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598237" y="5755899"/>
            <a:ext cx="3235874" cy="40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Cormorant Garamond Medium Bold"/>
              </a:rPr>
              <a:t>ІСТОРІЯ УКРАЇНИ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8237" y="7443310"/>
            <a:ext cx="3235874" cy="40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Cormorant Garamond Medium Bold"/>
              </a:rPr>
              <a:t>ІНОЗЕМНА МОВА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62191" y="8672338"/>
            <a:ext cx="12363618" cy="143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3300">
                <a:solidFill>
                  <a:srgbClr val="FF2931"/>
                </a:solidFill>
                <a:latin typeface="Cormorant Garamond Medium Bold Italics"/>
              </a:rPr>
              <a:t>Учасники упродовж </a:t>
            </a:r>
            <a:r>
              <a:rPr lang="en-US" sz="3300" u="sng">
                <a:solidFill>
                  <a:srgbClr val="FF2931"/>
                </a:solidFill>
                <a:latin typeface="Cormorant Garamond Medium Bold Italics"/>
              </a:rPr>
              <a:t>90 хвилин</a:t>
            </a:r>
            <a:r>
              <a:rPr lang="en-US" sz="3300">
                <a:solidFill>
                  <a:srgbClr val="FF2931"/>
                </a:solidFill>
                <a:latin typeface="Cormorant Garamond Medium Bold Italics"/>
              </a:rPr>
              <a:t> виконуватимуть завдання з </a:t>
            </a:r>
            <a:r>
              <a:rPr lang="en-US" sz="3300" u="sng">
                <a:solidFill>
                  <a:srgbClr val="FF2931"/>
                </a:solidFill>
                <a:latin typeface="Cormorant Garamond Medium Bold Italics"/>
              </a:rPr>
              <a:t>української мови</a:t>
            </a:r>
            <a:r>
              <a:rPr lang="en-US" sz="3300">
                <a:solidFill>
                  <a:srgbClr val="FF2931"/>
                </a:solidFill>
                <a:latin typeface="Cormorant Garamond Medium Bold Italics"/>
              </a:rPr>
              <a:t> та </a:t>
            </a:r>
            <a:r>
              <a:rPr lang="en-US" sz="3300" u="sng">
                <a:solidFill>
                  <a:srgbClr val="FF2931"/>
                </a:solidFill>
                <a:latin typeface="Cormorant Garamond Medium Bold Italics"/>
              </a:rPr>
              <a:t>математики</a:t>
            </a:r>
            <a:r>
              <a:rPr lang="en-US" sz="3300">
                <a:solidFill>
                  <a:srgbClr val="FF2931"/>
                </a:solidFill>
                <a:latin typeface="Cormorant Garamond Medium Bold Italics"/>
              </a:rPr>
              <a:t>, а після короткої перерви ще </a:t>
            </a:r>
            <a:r>
              <a:rPr lang="en-US" sz="3300" u="sng">
                <a:solidFill>
                  <a:srgbClr val="FF2931"/>
                </a:solidFill>
                <a:latin typeface="Cormorant Garamond Medium Bold Italics"/>
              </a:rPr>
              <a:t>90 хвилин</a:t>
            </a:r>
            <a:r>
              <a:rPr lang="en-US" sz="3300">
                <a:solidFill>
                  <a:srgbClr val="FF2931"/>
                </a:solidFill>
                <a:latin typeface="Cormorant Garamond Medium Bold Italics"/>
              </a:rPr>
              <a:t> працюватимуть над завданнями з </a:t>
            </a:r>
            <a:r>
              <a:rPr lang="en-US" sz="3300" u="sng">
                <a:solidFill>
                  <a:srgbClr val="FF2931"/>
                </a:solidFill>
                <a:latin typeface="Cormorant Garamond Medium Bold Italics"/>
              </a:rPr>
              <a:t>історії України</a:t>
            </a:r>
            <a:r>
              <a:rPr lang="en-US" sz="3300">
                <a:solidFill>
                  <a:srgbClr val="FF2931"/>
                </a:solidFill>
                <a:latin typeface="Cormorant Garamond Medium Bold Italics"/>
              </a:rPr>
              <a:t> та </a:t>
            </a:r>
            <a:r>
              <a:rPr lang="en-US" sz="3300" u="sng">
                <a:solidFill>
                  <a:srgbClr val="FF2931"/>
                </a:solidFill>
                <a:latin typeface="Cormorant Garamond Medium Bold Italics"/>
              </a:rPr>
              <a:t>іноземної мови</a:t>
            </a:r>
            <a:r>
              <a:rPr lang="en-US" sz="3300">
                <a:solidFill>
                  <a:srgbClr val="FF2931"/>
                </a:solidFill>
                <a:latin typeface="Cormorant Garamond Medium Bold Italics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56834" y="1798163"/>
            <a:ext cx="4777276" cy="1644902"/>
          </a:xfrm>
          <a:prstGeom prst="rect">
            <a:avLst/>
          </a:prstGeom>
          <a:solidFill>
            <a:srgbClr val="FF2931"/>
          </a:solidFill>
        </p:spPr>
      </p:sp>
      <p:sp>
        <p:nvSpPr>
          <p:cNvPr id="3" name="AutoShape 3"/>
          <p:cNvSpPr/>
          <p:nvPr/>
        </p:nvSpPr>
        <p:spPr>
          <a:xfrm>
            <a:off x="5056834" y="3471404"/>
            <a:ext cx="4777276" cy="1644902"/>
          </a:xfrm>
          <a:prstGeom prst="rect">
            <a:avLst/>
          </a:prstGeom>
          <a:solidFill>
            <a:srgbClr val="FF8762"/>
          </a:solidFill>
        </p:spPr>
      </p:sp>
      <p:sp>
        <p:nvSpPr>
          <p:cNvPr id="4" name="AutoShape 4"/>
          <p:cNvSpPr/>
          <p:nvPr/>
        </p:nvSpPr>
        <p:spPr>
          <a:xfrm>
            <a:off x="5056834" y="5144645"/>
            <a:ext cx="4777276" cy="1644902"/>
          </a:xfrm>
          <a:prstGeom prst="rect">
            <a:avLst/>
          </a:prstGeom>
          <a:solidFill>
            <a:srgbClr val="FF1F73"/>
          </a:solidFill>
        </p:spPr>
      </p:sp>
      <p:grpSp>
        <p:nvGrpSpPr>
          <p:cNvPr id="5" name="Group 5"/>
          <p:cNvGrpSpPr/>
          <p:nvPr/>
        </p:nvGrpSpPr>
        <p:grpSpPr>
          <a:xfrm>
            <a:off x="5482594" y="1898629"/>
            <a:ext cx="1289168" cy="1443969"/>
            <a:chOff x="0" y="0"/>
            <a:chExt cx="1718890" cy="192529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5360" r="5360"/>
            <a:stretch>
              <a:fillRect/>
            </a:stretch>
          </p:blipFill>
          <p:spPr>
            <a:xfrm>
              <a:off x="0" y="0"/>
              <a:ext cx="1718890" cy="192529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23350" y="631811"/>
              <a:ext cx="1272190" cy="633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3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2931"/>
                  </a:solidFill>
                  <a:latin typeface="Clear Sans Bold"/>
                </a:rPr>
                <a:t>або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2594" y="3563235"/>
            <a:ext cx="1289168" cy="1443969"/>
            <a:chOff x="0" y="0"/>
            <a:chExt cx="1718890" cy="192529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5360" r="5360"/>
            <a:stretch>
              <a:fillRect/>
            </a:stretch>
          </p:blipFill>
          <p:spPr>
            <a:xfrm>
              <a:off x="0" y="0"/>
              <a:ext cx="1718890" cy="1925291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223350" y="631811"/>
              <a:ext cx="1272190" cy="633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3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BAE84"/>
                  </a:solidFill>
                  <a:latin typeface="Clear Sans Bold"/>
                </a:rPr>
                <a:t>або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82594" y="5245112"/>
            <a:ext cx="1289168" cy="1443969"/>
            <a:chOff x="0" y="0"/>
            <a:chExt cx="1718890" cy="192529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5360" r="5360"/>
            <a:stretch>
              <a:fillRect/>
            </a:stretch>
          </p:blipFill>
          <p:spPr>
            <a:xfrm>
              <a:off x="0" y="0"/>
              <a:ext cx="1718890" cy="1925291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223350" y="631811"/>
              <a:ext cx="1272190" cy="633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3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1F73"/>
                  </a:solidFill>
                  <a:latin typeface="Clear Sans Bold"/>
                </a:rPr>
                <a:t>або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422" r="24422"/>
          <a:stretch>
            <a:fillRect/>
          </a:stretch>
        </p:blipFill>
        <p:spPr>
          <a:xfrm>
            <a:off x="5482594" y="6874919"/>
            <a:ext cx="783092" cy="153083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85600" y="-61192"/>
            <a:ext cx="16473700" cy="174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6000">
                <a:solidFill>
                  <a:srgbClr val="FF2931"/>
                </a:solidFill>
                <a:latin typeface="Cormorant Garamond Medium Bold"/>
              </a:rPr>
              <a:t>В окремий день вступники зможуть скласти додатковий блок НМТ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0845420" y="3921216"/>
            <a:ext cx="15427992" cy="145408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268833">
            <a:off x="14418634" y="-5472279"/>
            <a:ext cx="15427992" cy="145408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268833">
            <a:off x="15065407" y="-3349225"/>
            <a:ext cx="15427992" cy="1454088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788940" y="1840285"/>
            <a:ext cx="2113776" cy="16449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555205" y="3504238"/>
            <a:ext cx="2347511" cy="15792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74288" y="5102006"/>
            <a:ext cx="1228428" cy="173018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831347" y="5426527"/>
            <a:ext cx="1014480" cy="109190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411711" y="2346340"/>
            <a:ext cx="4310743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6895" y="7782684"/>
            <a:ext cx="1634635" cy="250431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239812" y="8145582"/>
            <a:ext cx="3036211" cy="213638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3055515" y="8775286"/>
            <a:ext cx="1232987" cy="123298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265686" y="2406873"/>
            <a:ext cx="3235874" cy="40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Cormorant Garamond Medium Bold"/>
              </a:rPr>
              <a:t>ФІЗИКА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89718" y="4098000"/>
            <a:ext cx="3235874" cy="40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Cormorant Garamond Medium Bold"/>
              </a:rPr>
              <a:t>ХІМІЯ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108506" y="5758739"/>
            <a:ext cx="3235874" cy="40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spc="101">
                <a:solidFill>
                  <a:srgbClr val="FFFFFF"/>
                </a:solidFill>
                <a:latin typeface="Cormorant Garamond Medium Bold"/>
              </a:rPr>
              <a:t>БІОЛОГІЯ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59100" y="7146551"/>
            <a:ext cx="14297109" cy="308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 u="sng">
                <a:solidFill>
                  <a:srgbClr val="FF2931"/>
                </a:solidFill>
                <a:latin typeface="Cormorant Garamond Medium Bold Italics"/>
              </a:rPr>
              <a:t>результатом</a:t>
            </a:r>
            <a:r>
              <a:rPr lang="en-US" sz="3999">
                <a:solidFill>
                  <a:srgbClr val="FF2931"/>
                </a:solidFill>
                <a:latin typeface="Cormorant Garamond Medium Bold Italics"/>
              </a:rPr>
              <a:t> якого можна буде </a:t>
            </a:r>
            <a:r>
              <a:rPr lang="en-US" sz="3999" u="sng">
                <a:solidFill>
                  <a:srgbClr val="FF2931"/>
                </a:solidFill>
                <a:latin typeface="Cormorant Garamond Medium Bold Italics"/>
              </a:rPr>
              <a:t>замінити</a:t>
            </a:r>
            <a:r>
              <a:rPr lang="en-US" sz="3999">
                <a:solidFill>
                  <a:srgbClr val="FF2931"/>
                </a:solidFill>
                <a:latin typeface="Cormorant Garamond Medium Bold Italics"/>
              </a:rPr>
              <a:t> оцінку з </a:t>
            </a:r>
            <a:r>
              <a:rPr lang="en-US" sz="3999" u="sng">
                <a:solidFill>
                  <a:srgbClr val="FF2931"/>
                </a:solidFill>
                <a:latin typeface="Cormorant Garamond Medium Bold Italics"/>
              </a:rPr>
              <a:t>історії України </a:t>
            </a:r>
          </a:p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FF2931"/>
                </a:solidFill>
                <a:latin typeface="Cormorant Garamond Medium Bold Italics"/>
              </a:rPr>
              <a:t>або </a:t>
            </a:r>
            <a:r>
              <a:rPr lang="en-US" sz="3999" u="sng">
                <a:solidFill>
                  <a:srgbClr val="FF2931"/>
                </a:solidFill>
                <a:latin typeface="Cormorant Garamond Medium Bold Italics"/>
              </a:rPr>
              <a:t>іноземної мови</a:t>
            </a:r>
            <a:r>
              <a:rPr lang="en-US" sz="3999">
                <a:solidFill>
                  <a:srgbClr val="FF2931"/>
                </a:solidFill>
                <a:latin typeface="Cormorant Garamond Medium Bold Italics"/>
              </a:rPr>
              <a:t>. </a:t>
            </a:r>
          </a:p>
          <a:p>
            <a:pPr algn="ctr">
              <a:lnSpc>
                <a:spcPts val="3761"/>
              </a:lnSpc>
            </a:pPr>
            <a:endParaRPr lang="en-US" sz="3999">
              <a:solidFill>
                <a:srgbClr val="FF2931"/>
              </a:solidFill>
              <a:latin typeface="Cormorant Garamond Medium Bold Italics"/>
            </a:endParaRPr>
          </a:p>
          <a:p>
            <a:pPr algn="ctr">
              <a:lnSpc>
                <a:spcPts val="5700"/>
              </a:lnSpc>
            </a:pPr>
            <a:r>
              <a:rPr lang="en-US" sz="5000">
                <a:solidFill>
                  <a:srgbClr val="FF2931"/>
                </a:solidFill>
                <a:latin typeface="Cormorant Garamond Medium Bold"/>
              </a:rPr>
              <a:t>Тестування з додаткових предметів </a:t>
            </a:r>
          </a:p>
          <a:p>
            <a:pPr algn="ctr">
              <a:lnSpc>
                <a:spcPts val="5700"/>
              </a:lnSpc>
            </a:pPr>
            <a:r>
              <a:rPr lang="en-US" sz="5000">
                <a:solidFill>
                  <a:srgbClr val="FF2931"/>
                </a:solidFill>
                <a:latin typeface="Cormorant Garamond Medium Bold"/>
              </a:rPr>
              <a:t>триватиме 75 хвилин.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37866" y="3559685"/>
            <a:ext cx="15446941" cy="195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u="sng">
                <a:solidFill>
                  <a:srgbClr val="FF2931"/>
                </a:solidFill>
                <a:latin typeface="Cormorant Garamond Medium Bold"/>
              </a:rPr>
              <a:t>Тестові завдання</a:t>
            </a: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 будуть укладені згідно з </a:t>
            </a:r>
          </a:p>
          <a:p>
            <a:pPr algn="ctr">
              <a:lnSpc>
                <a:spcPts val="5130"/>
              </a:lnSpc>
            </a:pPr>
            <a:r>
              <a:rPr lang="en-US" sz="4500" u="sng">
                <a:solidFill>
                  <a:srgbClr val="FF2931"/>
                </a:solidFill>
                <a:latin typeface="Cormorant Garamond Medium Bold"/>
              </a:rPr>
              <a:t>програмами ЗНО</a:t>
            </a: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 з відповідних предметів</a:t>
            </a:r>
          </a:p>
          <a:p>
            <a:pPr algn="ctr">
              <a:lnSpc>
                <a:spcPts val="5130"/>
              </a:lnSpc>
            </a:pPr>
            <a:endParaRPr lang="en-US" sz="4500">
              <a:solidFill>
                <a:srgbClr val="FF2931"/>
              </a:solidFill>
              <a:latin typeface="Cormorant Garamond Medium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2337" y="8324214"/>
            <a:ext cx="15503327" cy="2606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Після того, як УЦОЯО оприлюднить </a:t>
            </a:r>
            <a:r>
              <a:rPr lang="en-US" sz="4500" u="sng">
                <a:solidFill>
                  <a:srgbClr val="FF2931"/>
                </a:solidFill>
                <a:latin typeface="Cormorant Garamond Medium Bold"/>
              </a:rPr>
              <a:t>характеристики</a:t>
            </a: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 НМТ-2023, </a:t>
            </a:r>
          </a:p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фахівці ХРЦОЯО проведуть </a:t>
            </a:r>
            <a:r>
              <a:rPr lang="en-US" sz="4500" u="sng">
                <a:solidFill>
                  <a:srgbClr val="FF2931"/>
                </a:solidFill>
                <a:latin typeface="Cormorant Garamond Medium Bold"/>
              </a:rPr>
              <a:t>семінари</a:t>
            </a: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 для вчителів-предметників, </a:t>
            </a:r>
          </a:p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які викладають дисципліни основного блоку НМТ</a:t>
            </a:r>
          </a:p>
          <a:p>
            <a:pPr algn="ctr">
              <a:lnSpc>
                <a:spcPts val="5130"/>
              </a:lnSpc>
              <a:spcBef>
                <a:spcPct val="0"/>
              </a:spcBef>
            </a:pPr>
            <a:endParaRPr lang="en-US" sz="4500">
              <a:solidFill>
                <a:srgbClr val="FF2931"/>
              </a:solidFill>
              <a:latin typeface="Cormorant Garamond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0235018" y="-5301533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268833">
            <a:off x="12525044" y="-6514773"/>
            <a:ext cx="15427992" cy="145408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488639" y="601068"/>
            <a:ext cx="2427294" cy="2735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392183" y="228925"/>
            <a:ext cx="2938306" cy="31078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04907" y="292797"/>
            <a:ext cx="2949865" cy="3043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488639" y="5353317"/>
            <a:ext cx="2903544" cy="29518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771872" y="4970620"/>
            <a:ext cx="2982901" cy="3334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600814" y="5518025"/>
            <a:ext cx="2962427" cy="26715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5499055" y="0"/>
            <a:ext cx="2788945" cy="21703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29746" y="228925"/>
            <a:ext cx="2854448" cy="18870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092937" y="144593"/>
            <a:ext cx="3859025" cy="3367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55417" y="5288254"/>
            <a:ext cx="2996546" cy="301691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85600" y="3668030"/>
            <a:ext cx="164737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400" u="sng" dirty="0" err="1">
                <a:solidFill>
                  <a:srgbClr val="FF2931"/>
                </a:solidFill>
                <a:latin typeface="Cormorant Garamond Medium Bold"/>
              </a:rPr>
              <a:t>Реєстрація</a:t>
            </a:r>
            <a:r>
              <a:rPr lang="en-US" sz="5400" dirty="0">
                <a:solidFill>
                  <a:srgbClr val="FF2931"/>
                </a:solidFill>
                <a:latin typeface="Cormorant Garamond Medium Bold"/>
              </a:rPr>
              <a:t> </a:t>
            </a:r>
            <a:r>
              <a:rPr lang="en-US" sz="5400" dirty="0" err="1">
                <a:solidFill>
                  <a:srgbClr val="FF2931"/>
                </a:solidFill>
                <a:latin typeface="Cormorant Garamond Medium Bold"/>
              </a:rPr>
              <a:t>для</a:t>
            </a:r>
            <a:r>
              <a:rPr lang="en-US" sz="5400" dirty="0">
                <a:solidFill>
                  <a:srgbClr val="FF2931"/>
                </a:solidFill>
                <a:latin typeface="Cormorant Garamond Medium Bold"/>
              </a:rPr>
              <a:t> </a:t>
            </a:r>
            <a:r>
              <a:rPr lang="en-US" sz="5400" dirty="0" err="1">
                <a:solidFill>
                  <a:srgbClr val="FF2931"/>
                </a:solidFill>
                <a:latin typeface="Cormorant Garamond Medium Bold"/>
              </a:rPr>
              <a:t>участі</a:t>
            </a:r>
            <a:r>
              <a:rPr lang="en-US" sz="5400" dirty="0">
                <a:solidFill>
                  <a:srgbClr val="FF2931"/>
                </a:solidFill>
                <a:latin typeface="Cormorant Garamond Medium Bold"/>
              </a:rPr>
              <a:t> в НМТ </a:t>
            </a:r>
            <a:r>
              <a:rPr lang="en-US" sz="5400" dirty="0" err="1">
                <a:solidFill>
                  <a:srgbClr val="FF2931"/>
                </a:solidFill>
                <a:latin typeface="Cormorant Garamond Medium Bold"/>
              </a:rPr>
              <a:t>планується</a:t>
            </a:r>
            <a:r>
              <a:rPr lang="en-US" sz="5400" dirty="0">
                <a:solidFill>
                  <a:srgbClr val="FF2931"/>
                </a:solidFill>
                <a:latin typeface="Cormorant Garamond Medium Bold"/>
              </a:rPr>
              <a:t> у </a:t>
            </a:r>
            <a:r>
              <a:rPr lang="en-US" sz="5400" u="sng" dirty="0" err="1">
                <a:solidFill>
                  <a:srgbClr val="FF2931"/>
                </a:solidFill>
                <a:latin typeface="Cormorant Garamond Medium Bold"/>
              </a:rPr>
              <a:t>квітні</a:t>
            </a:r>
            <a:r>
              <a:rPr lang="en-US" sz="5400" u="sng" dirty="0">
                <a:solidFill>
                  <a:srgbClr val="FF2931"/>
                </a:solidFill>
                <a:latin typeface="Cormorant Garamond Medium Bold"/>
              </a:rPr>
              <a:t> </a:t>
            </a:r>
            <a:r>
              <a:rPr lang="en-US" sz="5400" u="sng" dirty="0" smtClean="0">
                <a:solidFill>
                  <a:srgbClr val="FF2931"/>
                </a:solidFill>
                <a:latin typeface="Cormorant Garamond Medium Bold"/>
              </a:rPr>
              <a:t>202</a:t>
            </a:r>
            <a:r>
              <a:rPr lang="uk-UA" sz="5400" u="sng" smtClean="0">
                <a:solidFill>
                  <a:srgbClr val="FF2931"/>
                </a:solidFill>
                <a:latin typeface="Cormorant Garamond Medium Bold"/>
              </a:rPr>
              <a:t>3</a:t>
            </a:r>
            <a:r>
              <a:rPr lang="en-US" sz="5400" u="sng" smtClean="0">
                <a:solidFill>
                  <a:srgbClr val="FF2931"/>
                </a:solidFill>
                <a:latin typeface="Cormorant Garamond Medium Bold"/>
              </a:rPr>
              <a:t> </a:t>
            </a:r>
            <a:r>
              <a:rPr lang="en-US" sz="5400" u="sng" dirty="0" err="1">
                <a:solidFill>
                  <a:srgbClr val="FF2931"/>
                </a:solidFill>
                <a:latin typeface="Cormorant Garamond Medium Bold"/>
              </a:rPr>
              <a:t>року</a:t>
            </a:r>
            <a:endParaRPr lang="en-US" sz="5400" u="sng" dirty="0">
              <a:solidFill>
                <a:srgbClr val="FF2931"/>
              </a:solidFill>
              <a:latin typeface="Cormorant Garamond Mediu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79988" y="8406765"/>
            <a:ext cx="11981062" cy="174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  <a:spcBef>
                <a:spcPct val="0"/>
              </a:spcBef>
            </a:pPr>
            <a:r>
              <a:rPr lang="en-US" sz="5400" u="sng" dirty="0" err="1">
                <a:solidFill>
                  <a:srgbClr val="FF2931"/>
                </a:solidFill>
                <a:latin typeface="Cormorant Garamond Medium Bold"/>
              </a:rPr>
              <a:t>Тестування</a:t>
            </a: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 у </a:t>
            </a:r>
            <a:r>
              <a:rPr lang="en-US" sz="6000" u="sng" dirty="0" err="1">
                <a:solidFill>
                  <a:srgbClr val="FF2931"/>
                </a:solidFill>
                <a:latin typeface="Cormorant Garamond Medium Bold"/>
              </a:rPr>
              <a:t>червні</a:t>
            </a: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 – </a:t>
            </a:r>
            <a:r>
              <a:rPr lang="en-US" sz="6000" u="sng" dirty="0" err="1">
                <a:solidFill>
                  <a:srgbClr val="FF2931"/>
                </a:solidFill>
                <a:latin typeface="Cormorant Garamond Medium Bold"/>
              </a:rPr>
              <a:t>липні</a:t>
            </a: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 2023 </a:t>
            </a:r>
            <a:r>
              <a:rPr lang="en-US" sz="6000" dirty="0" err="1">
                <a:solidFill>
                  <a:srgbClr val="FF2931"/>
                </a:solidFill>
                <a:latin typeface="Cormorant Garamond Medium Bold"/>
              </a:rPr>
              <a:t>року</a:t>
            </a: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 </a:t>
            </a:r>
          </a:p>
          <a:p>
            <a:pPr algn="ctr">
              <a:lnSpc>
                <a:spcPts val="6839"/>
              </a:lnSpc>
              <a:spcBef>
                <a:spcPct val="0"/>
              </a:spcBef>
            </a:pP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в </a:t>
            </a:r>
            <a:r>
              <a:rPr lang="en-US" sz="6000" dirty="0" err="1">
                <a:solidFill>
                  <a:srgbClr val="FF2931"/>
                </a:solidFill>
                <a:latin typeface="Cormorant Garamond Medium Bold"/>
              </a:rPr>
              <a:t>межах</a:t>
            </a: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 </a:t>
            </a:r>
            <a:r>
              <a:rPr lang="en-US" sz="6000" dirty="0" err="1">
                <a:solidFill>
                  <a:srgbClr val="FF2931"/>
                </a:solidFill>
                <a:latin typeface="Cormorant Garamond Medium Bold"/>
              </a:rPr>
              <a:t>основної</a:t>
            </a: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 </a:t>
            </a:r>
            <a:r>
              <a:rPr lang="en-US" sz="6000" dirty="0" err="1">
                <a:solidFill>
                  <a:srgbClr val="FF2931"/>
                </a:solidFill>
                <a:latin typeface="Cormorant Garamond Medium Bold"/>
              </a:rPr>
              <a:t>та</a:t>
            </a: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 </a:t>
            </a:r>
            <a:r>
              <a:rPr lang="en-US" sz="6000" dirty="0" err="1">
                <a:solidFill>
                  <a:srgbClr val="FF2931"/>
                </a:solidFill>
                <a:latin typeface="Cormorant Garamond Medium Bold"/>
              </a:rPr>
              <a:t>додаткової</a:t>
            </a:r>
            <a:r>
              <a:rPr lang="en-US" sz="6000" dirty="0">
                <a:solidFill>
                  <a:srgbClr val="FF2931"/>
                </a:solidFill>
                <a:latin typeface="Cormorant Garamond Medium Bold"/>
              </a:rPr>
              <a:t> </a:t>
            </a:r>
            <a:r>
              <a:rPr lang="en-US" sz="6000" dirty="0" err="1">
                <a:solidFill>
                  <a:srgbClr val="FF2931"/>
                </a:solidFill>
                <a:latin typeface="Cormorant Garamond Medium Bold"/>
              </a:rPr>
              <a:t>сесій</a:t>
            </a:r>
            <a:endParaRPr lang="en-US" sz="6000" dirty="0">
              <a:solidFill>
                <a:srgbClr val="FF2931"/>
              </a:solidFill>
              <a:latin typeface="Cormorant Garamond Medium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11875645" y="1282394"/>
            <a:ext cx="15427992" cy="145408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7268833">
            <a:off x="14414739" y="-4957822"/>
            <a:ext cx="15427992" cy="14540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04800" y="0"/>
            <a:ext cx="2986918" cy="33733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103549" y="6094670"/>
            <a:ext cx="2964246" cy="4267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9838614" y="4387437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75203" y="4387437"/>
            <a:ext cx="533759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64327" y="1934149"/>
            <a:ext cx="53375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698893" y="6048949"/>
            <a:ext cx="533759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07150" y="38100"/>
            <a:ext cx="16473700" cy="174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6000">
                <a:solidFill>
                  <a:srgbClr val="FF2931"/>
                </a:solidFill>
                <a:latin typeface="Cormorant Garamond Medium Bold"/>
              </a:rPr>
              <a:t>Для вступу у 2023 році </a:t>
            </a:r>
          </a:p>
          <a:p>
            <a:pPr algn="ctr">
              <a:lnSpc>
                <a:spcPts val="6839"/>
              </a:lnSpc>
            </a:pPr>
            <a:r>
              <a:rPr lang="en-US" sz="6000">
                <a:solidFill>
                  <a:srgbClr val="FF2931"/>
                </a:solidFill>
                <a:latin typeface="Cormorant Garamond Medium Bold"/>
              </a:rPr>
              <a:t>можуть бути використані результати: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982354">
            <a:off x="14737267" y="-7270441"/>
            <a:ext cx="15427992" cy="14540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88152" y="7217326"/>
            <a:ext cx="2344464" cy="3069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732441" y="0"/>
            <a:ext cx="2555559" cy="30555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4327" y="4029649"/>
            <a:ext cx="5337594" cy="1506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</a:pPr>
            <a:r>
              <a:rPr lang="en-US" sz="5252">
                <a:solidFill>
                  <a:srgbClr val="FF2931"/>
                </a:solidFill>
                <a:latin typeface="Cormorant Garamond Medium Bold"/>
              </a:rPr>
              <a:t>НМТ </a:t>
            </a:r>
          </a:p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"/>
              </a:rPr>
              <a:t>2023 року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75203" y="6482937"/>
            <a:ext cx="5337594" cy="1506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</a:pPr>
            <a:r>
              <a:rPr lang="en-US" sz="5252">
                <a:solidFill>
                  <a:srgbClr val="EE8454"/>
                </a:solidFill>
                <a:latin typeface="Cormorant Garamond Medium Bold"/>
              </a:rPr>
              <a:t>НМТ </a:t>
            </a:r>
          </a:p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EE8454"/>
                </a:solidFill>
                <a:latin typeface="Cormorant Garamond Medium Bold"/>
              </a:rPr>
              <a:t>2022 року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98893" y="8144449"/>
            <a:ext cx="5337594" cy="1506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</a:pPr>
            <a:r>
              <a:rPr lang="en-US" sz="5252">
                <a:solidFill>
                  <a:srgbClr val="FF66C4"/>
                </a:solidFill>
                <a:latin typeface="Cormorant Garamond Medium Bold"/>
              </a:rPr>
              <a:t>ЗНО </a:t>
            </a:r>
          </a:p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66C4"/>
                </a:solidFill>
                <a:latin typeface="Cormorant Garamond Medium Bold"/>
              </a:rPr>
              <a:t>2020-2021 років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1875645" y="1282394"/>
            <a:ext cx="15427992" cy="145408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268833">
            <a:off x="14385525" y="-4947032"/>
            <a:ext cx="15427992" cy="14540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612" y="571500"/>
            <a:ext cx="5857588" cy="197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212461"/>
            <a:ext cx="16056782" cy="3914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7806835"/>
            <a:ext cx="6378267" cy="1257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21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12836" y="2658285"/>
            <a:ext cx="7080347" cy="58320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75917" y="9016445"/>
            <a:ext cx="7604844" cy="1232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4222467" y="7321932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0" y="8580606"/>
            <a:ext cx="2675425" cy="1668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35361" y="6975540"/>
            <a:ext cx="7777230" cy="18566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59263" y="4375511"/>
            <a:ext cx="7753328" cy="17639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535361" y="1933011"/>
            <a:ext cx="7845400" cy="17802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5600" y="38100"/>
            <a:ext cx="16473700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0"/>
              </a:lnSpc>
            </a:pPr>
            <a:r>
              <a:rPr lang="en-US" sz="6500">
                <a:solidFill>
                  <a:srgbClr val="FF2931"/>
                </a:solidFill>
                <a:latin typeface="Cormorant Garamond Medium Bold"/>
              </a:rPr>
              <a:t>Розподіл учасників НМТ за категоріями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91529" y="1813583"/>
            <a:ext cx="2722959" cy="7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 Italics"/>
              </a:rPr>
              <a:t>Усі регіони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73750" y="6221137"/>
            <a:ext cx="5036790" cy="7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 Italics"/>
              </a:rPr>
              <a:t>Харківська область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85917" y="3621109"/>
            <a:ext cx="4412456" cy="7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 Italics"/>
              </a:rPr>
              <a:t>Сумська область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65971" y="1178608"/>
            <a:ext cx="5401717" cy="7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 Italics"/>
              </a:rPr>
              <a:t>Полтавська область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87443" y="5009689"/>
            <a:ext cx="5566572" cy="41453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90757" y="3670022"/>
            <a:ext cx="5906486" cy="397977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62170" y="4892093"/>
            <a:ext cx="14417119" cy="183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3200">
                <a:solidFill>
                  <a:srgbClr val="FF2931"/>
                </a:solidFill>
                <a:latin typeface="Cormorant Garamond Medium Bold"/>
              </a:rPr>
              <a:t>Зведені дані про </a:t>
            </a:r>
          </a:p>
          <a:p>
            <a:pPr algn="ctr">
              <a:lnSpc>
                <a:spcPts val="3648"/>
              </a:lnSpc>
            </a:pPr>
            <a:r>
              <a:rPr lang="en-US" sz="3200">
                <a:solidFill>
                  <a:srgbClr val="FF2931"/>
                </a:solidFill>
                <a:latin typeface="Cormorant Garamond Medium Bold"/>
              </a:rPr>
              <a:t>показники явки </a:t>
            </a:r>
          </a:p>
          <a:p>
            <a:pPr algn="ctr">
              <a:lnSpc>
                <a:spcPts val="3648"/>
              </a:lnSpc>
            </a:pPr>
            <a:r>
              <a:rPr lang="en-US" sz="3200">
                <a:solidFill>
                  <a:srgbClr val="FF2931"/>
                </a:solidFill>
                <a:latin typeface="Cormorant Garamond Medium Bold"/>
              </a:rPr>
              <a:t>учасників по регіону</a:t>
            </a:r>
          </a:p>
          <a:p>
            <a:pPr algn="ctr">
              <a:lnSpc>
                <a:spcPts val="3648"/>
              </a:lnSpc>
            </a:pPr>
            <a:r>
              <a:rPr lang="en-US" sz="3200">
                <a:solidFill>
                  <a:srgbClr val="FF2931"/>
                </a:solidFill>
                <a:latin typeface="Cormorant Garamond Medium Bold"/>
              </a:rPr>
              <a:t> проходження НМТ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249693">
            <a:off x="14606917" y="-7624133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7649794"/>
            <a:ext cx="4746455" cy="25096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86624" y="4772516"/>
            <a:ext cx="2908840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9"/>
              </a:lnSpc>
            </a:pPr>
            <a:r>
              <a:rPr lang="en-US" sz="3499">
                <a:solidFill>
                  <a:srgbClr val="FF2931"/>
                </a:solidFill>
                <a:latin typeface="Cormorant Garamond Medium Bold"/>
              </a:rPr>
              <a:t>28 850 осіб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76025" y="2852166"/>
            <a:ext cx="14535950" cy="229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</a:pPr>
            <a:r>
              <a:rPr lang="en-US" sz="3199">
                <a:solidFill>
                  <a:srgbClr val="FF2931"/>
                </a:solidFill>
                <a:latin typeface="Cormorant Garamond Medium Bold"/>
              </a:rPr>
              <a:t>Кількість осіб, які підтвердили </a:t>
            </a:r>
          </a:p>
          <a:p>
            <a:pPr algn="ctr">
              <a:lnSpc>
                <a:spcPts val="3647"/>
              </a:lnSpc>
            </a:pPr>
            <a:r>
              <a:rPr lang="en-US" sz="3199">
                <a:solidFill>
                  <a:srgbClr val="FF2931"/>
                </a:solidFill>
                <a:latin typeface="Cormorant Garamond Medium Bold"/>
              </a:rPr>
              <a:t>бажання взяти участь у НМТ </a:t>
            </a:r>
          </a:p>
          <a:p>
            <a:pPr algn="ctr">
              <a:lnSpc>
                <a:spcPts val="3647"/>
              </a:lnSpc>
            </a:pPr>
            <a:r>
              <a:rPr lang="en-US" sz="3199">
                <a:solidFill>
                  <a:srgbClr val="FF2931"/>
                </a:solidFill>
                <a:latin typeface="Cormorant Garamond Medium Bold"/>
              </a:rPr>
              <a:t>і вибрали населений пункт </a:t>
            </a:r>
          </a:p>
          <a:p>
            <a:pPr algn="ctr">
              <a:lnSpc>
                <a:spcPts val="3647"/>
              </a:lnSpc>
            </a:pPr>
            <a:r>
              <a:rPr lang="en-US" sz="3199">
                <a:solidFill>
                  <a:srgbClr val="FF2931"/>
                </a:solidFill>
                <a:latin typeface="Cormorant Garamond Medium Bold"/>
              </a:rPr>
              <a:t>регіону ХРЦОЯО </a:t>
            </a:r>
          </a:p>
          <a:p>
            <a:pPr algn="ctr">
              <a:lnSpc>
                <a:spcPts val="3647"/>
              </a:lnSpc>
            </a:pPr>
            <a:r>
              <a:rPr lang="en-US" sz="3199">
                <a:solidFill>
                  <a:srgbClr val="FF2931"/>
                </a:solidFill>
                <a:latin typeface="Cormorant Garamond Medium Bold"/>
              </a:rPr>
              <a:t>для його проходження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30606" y="0"/>
            <a:ext cx="4195423" cy="30283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7507" y="617982"/>
            <a:ext cx="5707075" cy="41259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725004" y="7678369"/>
            <a:ext cx="2837992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500">
                <a:solidFill>
                  <a:srgbClr val="FF2931"/>
                </a:solidFill>
                <a:latin typeface="Cormorant Garamond Medium Bold"/>
              </a:rPr>
              <a:t>22 618 осіб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3201262" y="167640"/>
            <a:ext cx="13477555" cy="9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3200">
                <a:solidFill>
                  <a:srgbClr val="FF2931"/>
                </a:solidFill>
                <a:latin typeface="Cormorant Garamond Medium Bold"/>
              </a:rPr>
              <a:t>Зведені дані щодо зареєстрованих </a:t>
            </a:r>
          </a:p>
          <a:p>
            <a:pPr algn="ctr">
              <a:lnSpc>
                <a:spcPts val="3648"/>
              </a:lnSpc>
            </a:pPr>
            <a:r>
              <a:rPr lang="en-US" sz="3200">
                <a:solidFill>
                  <a:srgbClr val="FF2931"/>
                </a:solidFill>
                <a:latin typeface="Cormorant Garamond Medium Bold"/>
              </a:rPr>
              <a:t>учасників НМТ по регіону ХРЦОЯО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51733" y="9183583"/>
            <a:ext cx="2837992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500">
                <a:solidFill>
                  <a:srgbClr val="FF2931"/>
                </a:solidFill>
                <a:latin typeface="Cormorant Garamond Medium Bold"/>
              </a:rPr>
              <a:t>20 048 осіб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2048" y="2086712"/>
            <a:ext cx="9203905" cy="82002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3066" y="28575"/>
            <a:ext cx="17561869" cy="277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824">
                <a:solidFill>
                  <a:srgbClr val="FF2931"/>
                </a:solidFill>
                <a:latin typeface="Cormorant Garamond Medium Bold"/>
              </a:rPr>
              <a:t>Кількість осіб по регіонах України, які підтвердили бажання взяти участь у НМТ і вибрали населений пункт Харківської області для його проходження (основні сесії)</a:t>
            </a:r>
          </a:p>
          <a:p>
            <a:pPr algn="ctr">
              <a:lnSpc>
                <a:spcPts val="5499"/>
              </a:lnSpc>
            </a:pPr>
            <a:endParaRPr lang="en-US" sz="4824">
              <a:solidFill>
                <a:srgbClr val="FF2931"/>
              </a:solidFill>
              <a:latin typeface="Cormorant Garamond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9960515" y="-561914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09228" y="4302641"/>
            <a:ext cx="1792528" cy="16817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63066" y="4302641"/>
            <a:ext cx="2530090" cy="2405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62682" y="7291472"/>
            <a:ext cx="2239105" cy="307109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7346" y="5784594"/>
            <a:ext cx="5227588" cy="1506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"/>
              </a:rPr>
              <a:t>Харківська область</a:t>
            </a:r>
          </a:p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"/>
              </a:rPr>
              <a:t>6634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9310" y="2078821"/>
            <a:ext cx="9709380" cy="82081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3066" y="28575"/>
            <a:ext cx="17561869" cy="277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824">
                <a:solidFill>
                  <a:srgbClr val="FF2931"/>
                </a:solidFill>
                <a:latin typeface="Cormorant Garamond Medium Bold"/>
              </a:rPr>
              <a:t>Кількість осіб з Харківської області, які підтвердили бажання взяти участь у НМТ і вибрали населений пункт в інших регіонах України для його проходження (основні сесії)</a:t>
            </a:r>
          </a:p>
          <a:p>
            <a:pPr algn="ctr">
              <a:lnSpc>
                <a:spcPts val="5499"/>
              </a:lnSpc>
            </a:pPr>
            <a:endParaRPr lang="en-US" sz="4824">
              <a:solidFill>
                <a:srgbClr val="FF2931"/>
              </a:solidFill>
              <a:latin typeface="Cormorant Garamond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9960515" y="-561914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3066" y="4302641"/>
            <a:ext cx="2530090" cy="240588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302123" y="5463966"/>
            <a:ext cx="3055144" cy="1506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"/>
              </a:rPr>
              <a:t>Усього</a:t>
            </a:r>
          </a:p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"/>
              </a:rPr>
              <a:t>2 624 особи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33431" y="3744149"/>
            <a:ext cx="1792528" cy="16817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29695" y="7254804"/>
            <a:ext cx="2482611" cy="30321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67454" y="2012799"/>
            <a:ext cx="8553092" cy="837111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3066" y="28575"/>
            <a:ext cx="17561869" cy="277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4824">
                <a:solidFill>
                  <a:srgbClr val="FF2931"/>
                </a:solidFill>
                <a:latin typeface="Cormorant Garamond Medium Bold"/>
              </a:rPr>
              <a:t>Кількість осіб з Харківської області, які підтвердили бажання взяти участь у НМТ і вибрали населений пункт за кордоном для його проходження (основні сесії)</a:t>
            </a:r>
          </a:p>
          <a:p>
            <a:pPr algn="ctr">
              <a:lnSpc>
                <a:spcPts val="5499"/>
              </a:lnSpc>
            </a:pPr>
            <a:endParaRPr lang="en-US" sz="4824">
              <a:solidFill>
                <a:srgbClr val="FF2931"/>
              </a:solidFill>
              <a:latin typeface="Cormorant Garamond Medium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9749962" y="3321995"/>
            <a:ext cx="15427992" cy="14540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560637" y="5463966"/>
            <a:ext cx="2538115" cy="1506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"/>
              </a:rPr>
              <a:t>Усього</a:t>
            </a:r>
          </a:p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5252">
                <a:solidFill>
                  <a:srgbClr val="FF2931"/>
                </a:solidFill>
                <a:latin typeface="Cormorant Garamond Medium Bold"/>
              </a:rPr>
              <a:t>3 538 осіб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6402256"/>
            <a:ext cx="3366138" cy="38847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33431" y="3744149"/>
            <a:ext cx="1792528" cy="16817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08859" y="7511873"/>
            <a:ext cx="2679141" cy="277512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80055" y="3998595"/>
            <a:ext cx="2749153" cy="232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  <a:spcBef>
                <a:spcPct val="0"/>
              </a:spcBef>
            </a:pPr>
            <a:r>
              <a:rPr lang="en-US" sz="8000">
                <a:solidFill>
                  <a:srgbClr val="FF2931"/>
                </a:solidFill>
                <a:latin typeface="Cormorant Garamond Medium"/>
              </a:rPr>
              <a:t>23</a:t>
            </a:r>
          </a:p>
          <a:p>
            <a:pPr algn="ctr">
              <a:lnSpc>
                <a:spcPts val="9120"/>
              </a:lnSpc>
              <a:spcBef>
                <a:spcPct val="0"/>
              </a:spcBef>
            </a:pPr>
            <a:r>
              <a:rPr lang="en-US" sz="8000">
                <a:solidFill>
                  <a:srgbClr val="FF2931"/>
                </a:solidFill>
                <a:latin typeface="Cormorant Garamond Medium Bold"/>
              </a:rPr>
              <a:t>країни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9444" y="2022165"/>
            <a:ext cx="17130441" cy="72361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208837">
            <a:off x="9545304" y="5016239"/>
            <a:ext cx="15427992" cy="145408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33154" y="7258348"/>
            <a:ext cx="3154846" cy="30286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87968" y="38100"/>
            <a:ext cx="14773393" cy="1668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6"/>
              </a:lnSpc>
            </a:pPr>
            <a:r>
              <a:rPr lang="en-US" sz="5786">
                <a:solidFill>
                  <a:srgbClr val="FF2931"/>
                </a:solidFill>
                <a:latin typeface="Cormorant Garamond Medium Bold"/>
              </a:rPr>
              <a:t>Для проведення основних сесій НМТ по</a:t>
            </a:r>
          </a:p>
          <a:p>
            <a:pPr algn="ctr">
              <a:lnSpc>
                <a:spcPts val="6596"/>
              </a:lnSpc>
            </a:pPr>
            <a:r>
              <a:rPr lang="en-US" sz="5786">
                <a:solidFill>
                  <a:srgbClr val="FF2931"/>
                </a:solidFill>
                <a:latin typeface="Cormorant Garamond Medium Bold"/>
              </a:rPr>
              <a:t>Харківському РЦОЯО організовано роботу ТЕЦ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65976" y="1912714"/>
            <a:ext cx="12528241" cy="81023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778501" y="3914552"/>
            <a:ext cx="15427992" cy="1454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7707031"/>
            <a:ext cx="2228155" cy="2579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32038" y="7456437"/>
            <a:ext cx="1497625" cy="28305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07150" y="53735"/>
            <a:ext cx="16473700" cy="1692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5"/>
              </a:lnSpc>
            </a:pPr>
            <a:r>
              <a:rPr lang="en-US" sz="6698">
                <a:solidFill>
                  <a:srgbClr val="FF2931"/>
                </a:solidFill>
                <a:latin typeface="Cormorant Garamond Medium Bold"/>
              </a:rPr>
              <a:t>Кількість 200-бальників </a:t>
            </a:r>
          </a:p>
          <a:p>
            <a:pPr algn="ctr">
              <a:lnSpc>
                <a:spcPts val="5700"/>
              </a:lnSpc>
            </a:pPr>
            <a:r>
              <a:rPr lang="en-US" sz="5000">
                <a:solidFill>
                  <a:srgbClr val="FF2931"/>
                </a:solidFill>
                <a:latin typeface="Cormorant Garamond Medium Bold Italics"/>
              </a:rPr>
              <a:t>(територія реєстрації/проживання учасника)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4430" y="5949779"/>
            <a:ext cx="7215907" cy="43372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04800" y="8305164"/>
            <a:ext cx="2459432" cy="22872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4430" y="1221473"/>
            <a:ext cx="7215907" cy="43372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-12622185" y="-602115"/>
            <a:ext cx="15427992" cy="14540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16436" y="1879431"/>
            <a:ext cx="1836659" cy="15106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54632" y="6816454"/>
            <a:ext cx="1106451" cy="1341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42675" y="1192911"/>
            <a:ext cx="7346398" cy="44156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440721" y="2059586"/>
            <a:ext cx="1055333" cy="13411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542675" y="5949779"/>
            <a:ext cx="7346398" cy="44156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440721" y="6816454"/>
            <a:ext cx="1070920" cy="13411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740009" y="8750267"/>
            <a:ext cx="1547991" cy="15367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0" y="38481"/>
            <a:ext cx="18461764" cy="131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"/>
              </a:rPr>
              <a:t>Розподіл результатів виконання завдань блоку НМТ «Українська мова» </a:t>
            </a:r>
            <a:r>
              <a:rPr lang="en-US" sz="4500">
                <a:solidFill>
                  <a:srgbClr val="FF2931"/>
                </a:solidFill>
                <a:latin typeface="Cormorant Garamond Medium"/>
              </a:rPr>
              <a:t> </a:t>
            </a:r>
          </a:p>
          <a:p>
            <a:pPr algn="ctr">
              <a:lnSpc>
                <a:spcPts val="5130"/>
              </a:lnSpc>
            </a:pPr>
            <a:r>
              <a:rPr lang="en-US" sz="4500">
                <a:solidFill>
                  <a:srgbClr val="FF2931"/>
                </a:solidFill>
                <a:latin typeface="Cormorant Garamond Medium Bold Italics"/>
              </a:rPr>
              <a:t>(за шкалою 100-200 балів)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411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Times Neue Roman Bold</vt:lpstr>
      <vt:lpstr>Clear Sans Bold</vt:lpstr>
      <vt:lpstr>Cormorant Garamond Medium Bold</vt:lpstr>
      <vt:lpstr>Arial</vt:lpstr>
      <vt:lpstr>Clear Sans Regular Bold</vt:lpstr>
      <vt:lpstr>Cormorant Garamond Medium Bold Italics</vt:lpstr>
      <vt:lpstr>Cormorant Garamond Medium</vt:lpstr>
      <vt:lpstr>Roboto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Яркий Оранжевый и Розовый Простой Градиент Презентация, копия</dc:title>
  <cp:lastModifiedBy>LocalAdmin</cp:lastModifiedBy>
  <cp:revision>8</cp:revision>
  <dcterms:created xsi:type="dcterms:W3CDTF">2006-08-16T00:00:00Z</dcterms:created>
  <dcterms:modified xsi:type="dcterms:W3CDTF">2022-12-02T09:26:49Z</dcterms:modified>
  <dc:identifier>DAFSsTJ6aj4</dc:identifier>
</cp:coreProperties>
</file>